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522" r:id="rId3"/>
    <p:sldId id="645" r:id="rId4"/>
    <p:sldId id="646" r:id="rId5"/>
    <p:sldId id="647" r:id="rId6"/>
    <p:sldId id="648" r:id="rId7"/>
    <p:sldId id="547" r:id="rId8"/>
    <p:sldId id="634" r:id="rId9"/>
    <p:sldId id="635" r:id="rId10"/>
    <p:sldId id="644" r:id="rId11"/>
    <p:sldId id="637" r:id="rId12"/>
    <p:sldId id="638" r:id="rId13"/>
    <p:sldId id="649" r:id="rId14"/>
    <p:sldId id="650" r:id="rId15"/>
    <p:sldId id="651" r:id="rId16"/>
    <p:sldId id="652" r:id="rId17"/>
    <p:sldId id="643" r:id="rId18"/>
    <p:sldId id="552" r:id="rId19"/>
    <p:sldId id="571" r:id="rId20"/>
    <p:sldId id="337" r:id="rId21"/>
  </p:sldIdLst>
  <p:sldSz cx="9144000" cy="6858000" type="screen4x3"/>
  <p:notesSz cx="6742113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59A"/>
    <a:srgbClr val="FF6C64"/>
    <a:srgbClr val="008000"/>
    <a:srgbClr val="00CC00"/>
    <a:srgbClr val="FF7C80"/>
    <a:srgbClr val="6699FF"/>
    <a:srgbClr val="0B41AD"/>
    <a:srgbClr val="0F1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Gewerbesteuer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ln>
                <a:solidFill>
                  <a:srgbClr val="FF6600"/>
                </a:solidFill>
              </a:ln>
            </c:spPr>
          </c:marker>
          <c:dLbls>
            <c:dLbl>
              <c:idx val="3"/>
              <c:layout>
                <c:manualLayout>
                  <c:x val="-1.6975308641975308E-2"/>
                  <c:y val="4.770233428775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664E-3"/>
                  <c:y val="2.244826128715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728395061728392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691358024691357E-2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5617283950617287E-2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5555555555555552E-2"/>
                  <c:y val="-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1728395061728392E-2"/>
                  <c:y val="-8.698701248772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3209876543209874E-2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8518518518518517E-2"/>
                  <c:y val="-7.576288184415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Blatt1!$A$2:$A$14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Blatt1!$B$2:$B$14</c:f>
              <c:numCache>
                <c:formatCode>0.0</c:formatCode>
                <c:ptCount val="13"/>
                <c:pt idx="0">
                  <c:v>72</c:v>
                </c:pt>
                <c:pt idx="1">
                  <c:v>88</c:v>
                </c:pt>
                <c:pt idx="2">
                  <c:v>112.1</c:v>
                </c:pt>
                <c:pt idx="3">
                  <c:v>76.599999999999994</c:v>
                </c:pt>
                <c:pt idx="4">
                  <c:v>71.900000000000006</c:v>
                </c:pt>
                <c:pt idx="5">
                  <c:v>81.5</c:v>
                </c:pt>
                <c:pt idx="6">
                  <c:v>90.6</c:v>
                </c:pt>
                <c:pt idx="7">
                  <c:v>83.8</c:v>
                </c:pt>
                <c:pt idx="8">
                  <c:v>112.4</c:v>
                </c:pt>
                <c:pt idx="9">
                  <c:v>109</c:v>
                </c:pt>
                <c:pt idx="10">
                  <c:v>112.6</c:v>
                </c:pt>
                <c:pt idx="11">
                  <c:v>117</c:v>
                </c:pt>
                <c:pt idx="12">
                  <c:v>120.6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GST linear</c:v>
                </c:pt>
              </c:strCache>
            </c:strRef>
          </c:tx>
          <c:cat>
            <c:numRef>
              <c:f>Blatt1!$A$2:$A$14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Blatt1!$C$2:$C$14</c:f>
              <c:numCache>
                <c:formatCode>0.00</c:formatCode>
                <c:ptCount val="13"/>
                <c:pt idx="0" formatCode="General">
                  <c:v>72</c:v>
                </c:pt>
                <c:pt idx="1">
                  <c:v>74.88</c:v>
                </c:pt>
                <c:pt idx="2">
                  <c:v>77.875199999999992</c:v>
                </c:pt>
                <c:pt idx="3">
                  <c:v>80.990207999999996</c:v>
                </c:pt>
                <c:pt idx="4">
                  <c:v>84.229816319999998</c:v>
                </c:pt>
                <c:pt idx="5">
                  <c:v>87.599008972799993</c:v>
                </c:pt>
                <c:pt idx="6">
                  <c:v>91.102969331711989</c:v>
                </c:pt>
                <c:pt idx="7">
                  <c:v>94.747088104980463</c:v>
                </c:pt>
                <c:pt idx="8">
                  <c:v>98.536971629179675</c:v>
                </c:pt>
                <c:pt idx="9">
                  <c:v>102.47845049434686</c:v>
                </c:pt>
                <c:pt idx="10">
                  <c:v>106.57758851412073</c:v>
                </c:pt>
                <c:pt idx="11">
                  <c:v>110.84069205468556</c:v>
                </c:pt>
                <c:pt idx="12">
                  <c:v>115.27431973687298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91360"/>
        <c:axId val="40592896"/>
      </c:lineChart>
      <c:catAx>
        <c:axId val="4059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592896"/>
        <c:crosses val="autoZero"/>
        <c:auto val="1"/>
        <c:lblAlgn val="ctr"/>
        <c:lblOffset val="100"/>
        <c:noMultiLvlLbl val="0"/>
      </c:catAx>
      <c:valAx>
        <c:axId val="4059289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40591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Oberhausen</a:t>
            </a:r>
            <a:endParaRPr lang="de-DE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Schlüsselzuweisungen geplant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ln>
                <a:solidFill>
                  <a:srgbClr val="FF6600"/>
                </a:solidFill>
              </a:ln>
            </c:spPr>
          </c:marker>
          <c:dLbls>
            <c:dLbl>
              <c:idx val="2"/>
              <c:layout>
                <c:manualLayout>
                  <c:x val="-1.8055555555555498E-2"/>
                  <c:y val="-4.3170623794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9399E-3"/>
                  <c:y val="3.635420951152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4598753280839898E-2"/>
                  <c:y val="-7.90034939043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111220472440898E-2"/>
                  <c:y val="-6.5370665337495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388888888889E-2"/>
                  <c:y val="-6.816414283411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7499999999999999E-2"/>
                  <c:y val="-8.1796971400937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388888888888889E-2"/>
                  <c:y val="-0.10766535306073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rgbClr val="FF000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Blatt1!$A$2:$A$14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Blatt1!$B$2:$B$14</c:f>
              <c:numCache>
                <c:formatCode>0.0</c:formatCode>
                <c:ptCount val="13"/>
                <c:pt idx="0">
                  <c:v>102.4</c:v>
                </c:pt>
                <c:pt idx="1">
                  <c:v>128.1</c:v>
                </c:pt>
                <c:pt idx="2">
                  <c:v>143.30000000000001</c:v>
                </c:pt>
                <c:pt idx="3">
                  <c:v>140.80000000000001</c:v>
                </c:pt>
                <c:pt idx="4">
                  <c:v>146.69999999999999</c:v>
                </c:pt>
                <c:pt idx="5">
                  <c:v>170.8</c:v>
                </c:pt>
                <c:pt idx="6">
                  <c:v>176.8</c:v>
                </c:pt>
                <c:pt idx="7">
                  <c:v>190.9</c:v>
                </c:pt>
                <c:pt idx="8">
                  <c:v>206.4</c:v>
                </c:pt>
                <c:pt idx="9">
                  <c:v>210</c:v>
                </c:pt>
                <c:pt idx="10">
                  <c:v>213</c:v>
                </c:pt>
                <c:pt idx="11">
                  <c:v>229.4</c:v>
                </c:pt>
                <c:pt idx="12">
                  <c:v>238.6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Schlüsselzuweisungen nach GFG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1666666666666701E-3"/>
                  <c:y val="4.771489998388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7777777777776799E-3"/>
                  <c:y val="1.590496666129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80556649168854E-2"/>
                  <c:y val="5.453113535878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0185067526416E-16"/>
                  <c:y val="2.499351903917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Blatt1!$A$2:$A$14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Blatt1!$C$2:$C$14</c:f>
              <c:numCache>
                <c:formatCode>General</c:formatCode>
                <c:ptCount val="13"/>
                <c:pt idx="0">
                  <c:v>102.4</c:v>
                </c:pt>
                <c:pt idx="1">
                  <c:v>128.1</c:v>
                </c:pt>
                <c:pt idx="2">
                  <c:v>143.30000000000001</c:v>
                </c:pt>
                <c:pt idx="3">
                  <c:v>140.80000000000001</c:v>
                </c:pt>
                <c:pt idx="4">
                  <c:v>146.69999999999999</c:v>
                </c:pt>
                <c:pt idx="5">
                  <c:v>170.8</c:v>
                </c:pt>
                <c:pt idx="6">
                  <c:v>176.8</c:v>
                </c:pt>
                <c:pt idx="7">
                  <c:v>190.9</c:v>
                </c:pt>
                <c:pt idx="8">
                  <c:v>206.4</c:v>
                </c:pt>
                <c:pt idx="9">
                  <c:v>206.5</c:v>
                </c:pt>
                <c:pt idx="10">
                  <c:v>210</c:v>
                </c:pt>
                <c:pt idx="11" formatCode="0.00">
                  <c:v>226.2</c:v>
                </c:pt>
                <c:pt idx="12" formatCode="0.00">
                  <c:v>235.2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57280"/>
        <c:axId val="40658816"/>
      </c:lineChart>
      <c:catAx>
        <c:axId val="406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658816"/>
        <c:crosses val="autoZero"/>
        <c:auto val="1"/>
        <c:lblAlgn val="ctr"/>
        <c:lblOffset val="100"/>
        <c:noMultiLvlLbl val="0"/>
      </c:catAx>
      <c:valAx>
        <c:axId val="40658816"/>
        <c:scaling>
          <c:orientation val="minMax"/>
          <c:max val="250"/>
          <c:min val="5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40657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317" cy="46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945" y="0"/>
            <a:ext cx="2922317" cy="46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4800"/>
            <a:ext cx="2922317" cy="46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945" y="9414800"/>
            <a:ext cx="2922317" cy="46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EE72625-156F-2648-B324-BFF320B29B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3999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317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2" y="0"/>
            <a:ext cx="2922317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7" y="4690822"/>
            <a:ext cx="5394320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5"/>
            <a:ext cx="2922317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2" y="9378485"/>
            <a:ext cx="2922317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1722C87-7017-4144-B015-8CB5145641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5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34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52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4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9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272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51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82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3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1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43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015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6"/>
          <p:cNvGrpSpPr>
            <a:grpSpLocks/>
          </p:cNvGrpSpPr>
          <p:nvPr userDrawn="1"/>
        </p:nvGrpSpPr>
        <p:grpSpPr bwMode="auto">
          <a:xfrm>
            <a:off x="-36513" y="-26988"/>
            <a:ext cx="9212263" cy="1152526"/>
            <a:chOff x="-23" y="-17"/>
            <a:chExt cx="5803" cy="726"/>
          </a:xfrm>
        </p:grpSpPr>
        <p:sp>
          <p:nvSpPr>
            <p:cNvPr id="1027" name="Text Box 47"/>
            <p:cNvSpPr txBox="1">
              <a:spLocks noChangeArrowheads="1"/>
            </p:cNvSpPr>
            <p:nvPr userDrawn="1"/>
          </p:nvSpPr>
          <p:spPr bwMode="auto">
            <a:xfrm>
              <a:off x="3492" y="398"/>
              <a:ext cx="224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defRPr/>
              </a:pPr>
              <a:r>
                <a:rPr lang="de-DE" sz="1600" b="1" smtClean="0">
                  <a:solidFill>
                    <a:schemeClr val="bg1"/>
                  </a:solidFill>
                  <a:cs typeface="+mn-cs"/>
                </a:rPr>
                <a:t>Dezernat 0</a:t>
              </a:r>
            </a:p>
            <a:p>
              <a:pPr algn="r" eaLnBrk="1" hangingPunct="1">
                <a:lnSpc>
                  <a:spcPct val="90000"/>
                </a:lnSpc>
                <a:defRPr/>
              </a:pPr>
              <a:r>
                <a:rPr lang="de-DE" sz="1200" b="1" smtClean="0">
                  <a:solidFill>
                    <a:schemeClr val="bg1"/>
                  </a:solidFill>
                  <a:cs typeface="+mn-cs"/>
                </a:rPr>
                <a:t>Verwaltungsführung</a:t>
              </a:r>
            </a:p>
          </p:txBody>
        </p:sp>
        <p:pic>
          <p:nvPicPr>
            <p:cNvPr id="1028" name="Picture 48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11" r="50203" b="70876"/>
            <a:stretch>
              <a:fillRect/>
            </a:stretch>
          </p:blipFill>
          <p:spPr bwMode="auto">
            <a:xfrm>
              <a:off x="-23" y="-11"/>
              <a:ext cx="5788" cy="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29" name="Picture 49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8" t="18211" r="49464" b="76929"/>
            <a:stretch>
              <a:fillRect/>
            </a:stretch>
          </p:blipFill>
          <p:spPr bwMode="auto">
            <a:xfrm>
              <a:off x="703" y="397"/>
              <a:ext cx="50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30" name="Picture 5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11" r="90439" b="69940"/>
            <a:stretch>
              <a:fillRect/>
            </a:stretch>
          </p:blipFill>
          <p:spPr bwMode="auto">
            <a:xfrm>
              <a:off x="-23" y="-11"/>
              <a:ext cx="735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31" name="Text Box 51"/>
            <p:cNvSpPr txBox="1">
              <a:spLocks noChangeArrowheads="1"/>
            </p:cNvSpPr>
            <p:nvPr userDrawn="1"/>
          </p:nvSpPr>
          <p:spPr bwMode="auto">
            <a:xfrm>
              <a:off x="3470" y="398"/>
              <a:ext cx="229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defRPr/>
              </a:pPr>
              <a:r>
                <a:rPr lang="de-DE" altLang="de-DE" sz="1600" b="1" smtClean="0">
                  <a:solidFill>
                    <a:schemeClr val="bg1"/>
                  </a:solidFill>
                  <a:ea typeface="+mn-ea"/>
                  <a:cs typeface="+mn-cs"/>
                </a:rPr>
                <a:t>Dezernat 1</a:t>
              </a:r>
            </a:p>
            <a:p>
              <a:pPr algn="r" eaLnBrk="1" hangingPunct="1">
                <a:lnSpc>
                  <a:spcPct val="90000"/>
                </a:lnSpc>
                <a:defRPr/>
              </a:pPr>
              <a:r>
                <a:rPr lang="de-DE" altLang="de-DE" sz="1200" b="1" smtClean="0">
                  <a:solidFill>
                    <a:schemeClr val="bg1"/>
                  </a:solidFill>
                  <a:ea typeface="+mn-ea"/>
                  <a:cs typeface="+mn-cs"/>
                </a:rPr>
                <a:t>Finanzen, Kultur</a:t>
              </a:r>
            </a:p>
          </p:txBody>
        </p:sp>
        <p:pic>
          <p:nvPicPr>
            <p:cNvPr id="1032" name="Picture 52" descr="Arena_1"/>
            <p:cNvPicPr>
              <a:picLocks noChangeAspect="1" noChangeArrowheads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" y="-17"/>
              <a:ext cx="519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53" descr="Vorplatz HBF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-17"/>
              <a:ext cx="49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54" descr="Ebertbad (außen)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-17"/>
              <a:ext cx="47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55" descr="cenpark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-17"/>
              <a:ext cx="47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Line 56"/>
            <p:cNvSpPr>
              <a:spLocks noChangeShapeType="1"/>
            </p:cNvSpPr>
            <p:nvPr userDrawn="1"/>
          </p:nvSpPr>
          <p:spPr bwMode="auto">
            <a:xfrm>
              <a:off x="5284" y="-17"/>
              <a:ext cx="0" cy="37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37" name="Line 57"/>
            <p:cNvSpPr>
              <a:spLocks noChangeShapeType="1"/>
            </p:cNvSpPr>
            <p:nvPr userDrawn="1"/>
          </p:nvSpPr>
          <p:spPr bwMode="auto">
            <a:xfrm>
              <a:off x="4762" y="-17"/>
              <a:ext cx="0" cy="37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38" name="Line 58"/>
            <p:cNvSpPr>
              <a:spLocks noChangeShapeType="1"/>
            </p:cNvSpPr>
            <p:nvPr userDrawn="1"/>
          </p:nvSpPr>
          <p:spPr bwMode="auto">
            <a:xfrm>
              <a:off x="4286" y="-17"/>
              <a:ext cx="0" cy="37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6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2430267" y="5272088"/>
            <a:ext cx="4283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 dirty="0" smtClean="0"/>
              <a:t>Oberhausen, 21.03.2019</a:t>
            </a:r>
            <a:endParaRPr lang="de-DE" sz="2800" b="1" dirty="0"/>
          </a:p>
        </p:txBody>
      </p:sp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-47554" y="2060848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6000" b="1" dirty="0" smtClean="0"/>
              <a:t>Haushalt und HSP</a:t>
            </a:r>
          </a:p>
          <a:p>
            <a:pPr algn="ctr" eaLnBrk="1" hangingPunct="1"/>
            <a:r>
              <a:rPr lang="de-DE" sz="6000" b="1" dirty="0" smtClean="0"/>
              <a:t>2018 / 2019</a:t>
            </a:r>
          </a:p>
          <a:p>
            <a:pPr algn="ctr" eaLnBrk="1" hangingPunct="1"/>
            <a:r>
              <a:rPr lang="de-DE" sz="6000" b="1" dirty="0" smtClean="0"/>
              <a:t>Pressekonferenz</a:t>
            </a:r>
          </a:p>
          <a:p>
            <a:pPr algn="ctr" eaLnBrk="1" hangingPunct="1"/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7"/>
          <p:cNvSpPr txBox="1">
            <a:spLocks noChangeArrowheads="1"/>
          </p:cNvSpPr>
          <p:nvPr/>
        </p:nvSpPr>
        <p:spPr bwMode="auto">
          <a:xfrm>
            <a:off x="1835150" y="620713"/>
            <a:ext cx="38862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1600">
                <a:solidFill>
                  <a:schemeClr val="bg1"/>
                </a:solidFill>
              </a:rPr>
              <a:t>Steuern und steuerähnliche Erträge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sz="1200" b="1">
                <a:solidFill>
                  <a:schemeClr val="bg1"/>
                </a:solidFill>
              </a:rPr>
              <a:t>2001 bis 2019 </a:t>
            </a:r>
            <a:r>
              <a:rPr lang="de-DE" sz="900">
                <a:solidFill>
                  <a:schemeClr val="bg1"/>
                </a:solidFill>
              </a:rPr>
              <a:t>in Mio. EUR</a:t>
            </a:r>
          </a:p>
        </p:txBody>
      </p:sp>
      <p:graphicFrame>
        <p:nvGraphicFramePr>
          <p:cNvPr id="7171" name="Object 1028"/>
          <p:cNvGraphicFramePr>
            <a:graphicFrameLocks/>
          </p:cNvGraphicFramePr>
          <p:nvPr/>
        </p:nvGraphicFramePr>
        <p:xfrm>
          <a:off x="0" y="1844675"/>
          <a:ext cx="9121775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Arbeitsblatt" r:id="rId4" imgW="11172698" imgH="4352857" progId="Excel.Sheet.8">
                  <p:embed/>
                </p:oleObj>
              </mc:Choice>
              <mc:Fallback>
                <p:oleObj name="Arbeitsblatt" r:id="rId4" imgW="11172698" imgH="435285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9121775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76375" y="115888"/>
            <a:ext cx="403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alt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HAUSHALT 2019 </a:t>
            </a:r>
            <a:endParaRPr lang="de-DE" altLang="de-D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383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2"/>
          <p:cNvSpPr txBox="1">
            <a:spLocks noChangeArrowheads="1"/>
          </p:cNvSpPr>
          <p:nvPr/>
        </p:nvSpPr>
        <p:spPr bwMode="auto">
          <a:xfrm>
            <a:off x="2133600" y="609600"/>
            <a:ext cx="46704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1600">
                <a:solidFill>
                  <a:schemeClr val="bg1"/>
                </a:solidFill>
              </a:rPr>
              <a:t>Finanzierungsbeteiligung Fonds Deutsche Einheit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sz="1600">
                <a:solidFill>
                  <a:schemeClr val="bg1"/>
                </a:solidFill>
              </a:rPr>
              <a:t>1991 bis 2019</a:t>
            </a:r>
            <a:endParaRPr lang="de-DE" sz="1400">
              <a:solidFill>
                <a:schemeClr val="bg1"/>
              </a:solidFill>
            </a:endParaRPr>
          </a:p>
        </p:txBody>
      </p:sp>
      <p:graphicFrame>
        <p:nvGraphicFramePr>
          <p:cNvPr id="8195" name="Object 43"/>
          <p:cNvGraphicFramePr>
            <a:graphicFrameLocks noChangeAspect="1"/>
          </p:cNvGraphicFramePr>
          <p:nvPr/>
        </p:nvGraphicFramePr>
        <p:xfrm>
          <a:off x="2051050" y="1268413"/>
          <a:ext cx="5400675" cy="542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Arbeitsblatt" r:id="rId4" imgW="4972067" imgH="5038657" progId="Excel.Sheet.8">
                  <p:embed/>
                </p:oleObj>
              </mc:Choice>
              <mc:Fallback>
                <p:oleObj name="Arbeitsblatt" r:id="rId4" imgW="4972067" imgH="50386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68413"/>
                        <a:ext cx="5400675" cy="542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76375" y="115888"/>
            <a:ext cx="403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alt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HAUSHALT 2019 </a:t>
            </a:r>
            <a:endParaRPr lang="de-DE" altLang="de-D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72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195513" y="692150"/>
            <a:ext cx="2971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1600">
                <a:solidFill>
                  <a:schemeClr val="bg1"/>
                </a:solidFill>
              </a:rPr>
              <a:t>Finanzplan  - investiv -</a:t>
            </a:r>
            <a:endParaRPr lang="de-DE" sz="1400">
              <a:solidFill>
                <a:schemeClr val="bg1"/>
              </a:solidFill>
            </a:endParaRP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395288" y="1557338"/>
          <a:ext cx="8313737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Arbeitsblatt" r:id="rId4" imgW="5448311" imgH="2600257" progId="Excel.Sheet.8">
                  <p:embed/>
                </p:oleObj>
              </mc:Choice>
              <mc:Fallback>
                <p:oleObj name="Arbeitsblatt" r:id="rId4" imgW="5448311" imgH="26002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8313737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6375" y="115888"/>
            <a:ext cx="403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alt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HAUSHALT 2019 </a:t>
            </a:r>
            <a:endParaRPr lang="de-DE" altLang="de-D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803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63713" y="692150"/>
            <a:ext cx="417671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1600">
                <a:solidFill>
                  <a:srgbClr val="FFFFFF"/>
                </a:solidFill>
              </a:rPr>
              <a:t>Entwicklung Gesamtverschuldung </a:t>
            </a:r>
          </a:p>
          <a:p>
            <a:pPr algn="ctr" eaLnBrk="1" hangingPunct="1">
              <a:lnSpc>
                <a:spcPct val="90000"/>
              </a:lnSpc>
            </a:pPr>
            <a:endParaRPr lang="de-DE" sz="1600">
              <a:solidFill>
                <a:srgbClr val="FFFFFF"/>
              </a:solidFill>
            </a:endParaRPr>
          </a:p>
        </p:txBody>
      </p:sp>
      <p:graphicFrame>
        <p:nvGraphicFramePr>
          <p:cNvPr id="11267" name="Object 3"/>
          <p:cNvGraphicFramePr>
            <a:graphicFrameLocks/>
          </p:cNvGraphicFramePr>
          <p:nvPr/>
        </p:nvGraphicFramePr>
        <p:xfrm>
          <a:off x="12700" y="1427163"/>
          <a:ext cx="91090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rbeitsblatt" r:id="rId4" imgW="11201332" imgH="2590800" progId="Excel.Sheet.8">
                  <p:embed/>
                </p:oleObj>
              </mc:Choice>
              <mc:Fallback>
                <p:oleObj name="Arbeitsblatt" r:id="rId4" imgW="11201332" imgH="25908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1427163"/>
                        <a:ext cx="9109075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76375" y="115888"/>
            <a:ext cx="403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alt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HAUSHALT 2019 </a:t>
            </a:r>
            <a:endParaRPr lang="de-DE" altLang="de-D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11269" name="Textfeld 1"/>
          <p:cNvSpPr txBox="1">
            <a:spLocks noChangeArrowheads="1"/>
          </p:cNvSpPr>
          <p:nvPr/>
        </p:nvSpPr>
        <p:spPr bwMode="auto">
          <a:xfrm>
            <a:off x="7524750" y="5949950"/>
            <a:ext cx="22320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900" b="1" u="sng"/>
              <a:t>Einwohnerzahl</a:t>
            </a:r>
          </a:p>
          <a:p>
            <a:pPr eaLnBrk="1" hangingPunct="1"/>
            <a:r>
              <a:rPr lang="de-DE" sz="900"/>
              <a:t>31.12.2017: 212.690</a:t>
            </a:r>
          </a:p>
          <a:p>
            <a:pPr eaLnBrk="1" hangingPunct="1"/>
            <a:r>
              <a:rPr lang="de-DE" sz="900"/>
              <a:t>(Quelle: 4-5/Statistik)</a:t>
            </a:r>
          </a:p>
        </p:txBody>
      </p:sp>
      <p:sp>
        <p:nvSpPr>
          <p:cNvPr id="11270" name="Textfeld 1"/>
          <p:cNvSpPr txBox="1">
            <a:spLocks noChangeArrowheads="1"/>
          </p:cNvSpPr>
          <p:nvPr/>
        </p:nvSpPr>
        <p:spPr bwMode="auto">
          <a:xfrm>
            <a:off x="92075" y="141287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900"/>
              <a:t>Mio. EUR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8229600" y="6550025"/>
            <a:ext cx="892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400"/>
              <a:t>Anlage 7</a:t>
            </a:r>
          </a:p>
        </p:txBody>
      </p:sp>
    </p:spTree>
    <p:extLst>
      <p:ext uri="{BB962C8B-B14F-4D97-AF65-F5344CB8AC3E}">
        <p14:creationId xmlns:p14="http://schemas.microsoft.com/office/powerpoint/2010/main" val="303541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835150" y="692150"/>
            <a:ext cx="38862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1600">
                <a:solidFill>
                  <a:srgbClr val="FFFFFF"/>
                </a:solidFill>
              </a:rPr>
              <a:t>Sanierungsplanung 2018 bis 2022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6375" y="115888"/>
            <a:ext cx="403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alt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HAUSHALT 2019 </a:t>
            </a:r>
            <a:endParaRPr lang="de-DE" altLang="de-D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graphicFrame>
        <p:nvGraphicFramePr>
          <p:cNvPr id="12293" name="Objekt 3"/>
          <p:cNvGraphicFramePr>
            <a:graphicFrameLocks noChangeAspect="1"/>
          </p:cNvGraphicFramePr>
          <p:nvPr/>
        </p:nvGraphicFramePr>
        <p:xfrm>
          <a:off x="454025" y="1125538"/>
          <a:ext cx="8245475" cy="547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Arbeitsblatt" r:id="rId4" imgW="13944532" imgH="9267757" progId="Excel.Sheet.12">
                  <p:embed/>
                </p:oleObj>
              </mc:Choice>
              <mc:Fallback>
                <p:oleObj name="Arbeitsblatt" r:id="rId4" imgW="13944532" imgH="926775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125538"/>
                        <a:ext cx="8245475" cy="547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kt 2"/>
          <p:cNvGraphicFramePr>
            <a:graphicFrameLocks/>
          </p:cNvGraphicFramePr>
          <p:nvPr/>
        </p:nvGraphicFramePr>
        <p:xfrm>
          <a:off x="60325" y="2208213"/>
          <a:ext cx="904875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Diagramm" r:id="rId4" imgW="9086732" imgH="3467100" progId="Excel.Chart.8">
                  <p:embed/>
                </p:oleObj>
              </mc:Choice>
              <mc:Fallback>
                <p:oleObj name="Diagramm" r:id="rId4" imgW="9086732" imgH="34671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2208213"/>
                        <a:ext cx="9048750" cy="345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835150" y="620713"/>
            <a:ext cx="38862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1600" dirty="0">
                <a:solidFill>
                  <a:srgbClr val="FFFFFF"/>
                </a:solidFill>
              </a:rPr>
              <a:t>Ergebnisplanentwicklung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sz="1600" dirty="0" smtClean="0">
                <a:solidFill>
                  <a:srgbClr val="FFFFFF"/>
                </a:solidFill>
              </a:rPr>
              <a:t>2014 </a:t>
            </a:r>
            <a:r>
              <a:rPr lang="de-DE" sz="1600" dirty="0">
                <a:solidFill>
                  <a:srgbClr val="FFFFFF"/>
                </a:solidFill>
              </a:rPr>
              <a:t>bis 2022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900" dirty="0">
                <a:solidFill>
                  <a:srgbClr val="FFFFFF"/>
                </a:solidFill>
              </a:rPr>
              <a:t>in Mio. EUR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76375" y="115888"/>
            <a:ext cx="403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alt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HAUSHALT 2019</a:t>
            </a:r>
            <a:endParaRPr lang="de-DE" altLang="de-D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13318" name="Textfeld 1"/>
          <p:cNvSpPr txBox="1">
            <a:spLocks noChangeArrowheads="1"/>
          </p:cNvSpPr>
          <p:nvPr/>
        </p:nvSpPr>
        <p:spPr bwMode="auto">
          <a:xfrm>
            <a:off x="379413" y="1844675"/>
            <a:ext cx="57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900"/>
              <a:t>Mio. EUR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87624" y="5877272"/>
            <a:ext cx="3645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2014-2018 RE, 2019ff Planzahlen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04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840760" cy="72008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Risiken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Gewerbesteuer</a:t>
            </a:r>
          </a:p>
          <a:p>
            <a:r>
              <a:rPr lang="de-DE" dirty="0" smtClean="0"/>
              <a:t>2. Stufe GFG</a:t>
            </a:r>
          </a:p>
          <a:p>
            <a:r>
              <a:rPr lang="de-DE" dirty="0" smtClean="0"/>
              <a:t>Personalkosten</a:t>
            </a:r>
          </a:p>
          <a:p>
            <a:r>
              <a:rPr lang="de-DE" dirty="0" smtClean="0"/>
              <a:t>Bundesteilhabegesetz</a:t>
            </a:r>
          </a:p>
          <a:p>
            <a:r>
              <a:rPr lang="de-DE" dirty="0" smtClean="0"/>
              <a:t>Flüchtlingskosten</a:t>
            </a:r>
          </a:p>
          <a:p>
            <a:pPr lvl="1"/>
            <a:r>
              <a:rPr lang="de-DE" dirty="0" smtClean="0"/>
              <a:t>Landeszuschuss</a:t>
            </a:r>
          </a:p>
          <a:p>
            <a:pPr lvl="1"/>
            <a:r>
              <a:rPr lang="de-DE" dirty="0" smtClean="0"/>
              <a:t>Geduldete</a:t>
            </a:r>
          </a:p>
          <a:p>
            <a:r>
              <a:rPr lang="de-DE" dirty="0"/>
              <a:t>Umsetzung Altschulden</a:t>
            </a:r>
          </a:p>
          <a:p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Investitionen</a:t>
            </a:r>
          </a:p>
          <a:p>
            <a:pPr lvl="1"/>
            <a:r>
              <a:rPr lang="de-DE" dirty="0" smtClean="0"/>
              <a:t>2</a:t>
            </a:r>
            <a:r>
              <a:rPr lang="de-DE" dirty="0"/>
              <a:t>. NKF-WG</a:t>
            </a:r>
          </a:p>
          <a:p>
            <a:pPr lvl="1"/>
            <a:r>
              <a:rPr lang="de-DE" dirty="0" smtClean="0"/>
              <a:t>Kanalanschlüsse im Rahmen des </a:t>
            </a:r>
            <a:r>
              <a:rPr lang="de-DE" dirty="0" err="1" smtClean="0"/>
              <a:t>Emscherumbaus</a:t>
            </a:r>
            <a:endParaRPr lang="de-DE" dirty="0" smtClean="0"/>
          </a:p>
          <a:p>
            <a:pPr lvl="1"/>
            <a:r>
              <a:rPr lang="de-DE" dirty="0" smtClean="0"/>
              <a:t>OGM</a:t>
            </a:r>
          </a:p>
          <a:p>
            <a:r>
              <a:rPr lang="de-DE" dirty="0" smtClean="0"/>
              <a:t>Kita</a:t>
            </a:r>
            <a:r>
              <a:rPr lang="de-DE" dirty="0"/>
              <a:t>-Versorgung</a:t>
            </a:r>
          </a:p>
          <a:p>
            <a:pPr lvl="1"/>
            <a:r>
              <a:rPr lang="de-DE" dirty="0"/>
              <a:t>Ausbau</a:t>
            </a:r>
          </a:p>
          <a:p>
            <a:pPr lvl="1"/>
            <a:r>
              <a:rPr lang="de-DE" dirty="0" err="1" smtClean="0"/>
              <a:t>KiBiZ</a:t>
            </a:r>
            <a:endParaRPr lang="de-DE" dirty="0"/>
          </a:p>
          <a:p>
            <a:r>
              <a:rPr lang="de-DE" smtClean="0"/>
              <a:t>Schulentwicklung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066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192" cy="864096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Gewerbesteuer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9250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95536" y="1196752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Mio. €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03648" y="6165304"/>
            <a:ext cx="73333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2010-2017 RE, 2018: Prognose Stand 31.1.2019, 2019-2021 Planung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01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9552" y="4005064"/>
            <a:ext cx="1656184" cy="1296144"/>
          </a:xfrm>
          <a:prstGeom prst="ellipse">
            <a:avLst/>
          </a:prstGeom>
          <a:solidFill>
            <a:srgbClr val="FF95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5724128" y="2348880"/>
            <a:ext cx="1368152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432828"/>
              </p:ext>
            </p:extLst>
          </p:nvPr>
        </p:nvGraphicFramePr>
        <p:xfrm>
          <a:off x="0" y="1268760"/>
          <a:ext cx="9144000" cy="558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192" cy="864096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Schlüsselzuweisungen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657" y="1340768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Mio. €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de-DE" dirty="0" smtClean="0"/>
              <a:t>Ergebnis 2018</a:t>
            </a:r>
            <a:endParaRPr lang="de-DE" dirty="0"/>
          </a:p>
        </p:txBody>
      </p:sp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85422" y="2967335"/>
            <a:ext cx="557316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Vielen Dank</a:t>
            </a:r>
          </a:p>
          <a:p>
            <a:pPr algn="ctr">
              <a:defRPr/>
            </a:pPr>
            <a:r>
              <a:rPr lang="de-DE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für </a:t>
            </a:r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Ihre</a:t>
            </a:r>
            <a:endParaRPr lang="de-D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de-DE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Aufmerksamkeit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116013" y="549275"/>
            <a:ext cx="575945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2800" dirty="0" smtClean="0">
                <a:solidFill>
                  <a:schemeClr val="bg1"/>
                </a:solidFill>
              </a:rPr>
              <a:t>Ergebnisrechnung 2018</a:t>
            </a:r>
            <a:endParaRPr lang="de-DE" sz="2400" dirty="0" smtClean="0">
              <a:solidFill>
                <a:schemeClr val="bg1"/>
              </a:solidFill>
            </a:endParaRPr>
          </a:p>
        </p:txBody>
      </p:sp>
      <p:sp>
        <p:nvSpPr>
          <p:cNvPr id="11270" name="Rectangle 1078"/>
          <p:cNvSpPr>
            <a:spLocks noChangeArrowheads="1"/>
          </p:cNvSpPr>
          <p:nvPr/>
        </p:nvSpPr>
        <p:spPr bwMode="auto">
          <a:xfrm>
            <a:off x="2009626" y="3192591"/>
            <a:ext cx="741363" cy="677108"/>
          </a:xfrm>
          <a:prstGeom prst="rect">
            <a:avLst/>
          </a:prstGeom>
          <a:solidFill>
            <a:srgbClr val="DEFAFF">
              <a:alpha val="50195"/>
            </a:srgbClr>
          </a:solidFill>
          <a:ln w="28575">
            <a:solidFill>
              <a:srgbClr val="6699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3" name="Text Box 1083"/>
          <p:cNvSpPr txBox="1">
            <a:spLocks noChangeArrowheads="1"/>
          </p:cNvSpPr>
          <p:nvPr/>
        </p:nvSpPr>
        <p:spPr bwMode="auto">
          <a:xfrm>
            <a:off x="1945332" y="3267204"/>
            <a:ext cx="89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000" dirty="0" err="1">
                <a:latin typeface="Arial Narrow" pitchFamily="34" charset="0"/>
              </a:rPr>
              <a:t>ordentl</a:t>
            </a:r>
            <a:r>
              <a:rPr lang="de-DE" sz="1000" dirty="0">
                <a:latin typeface="Arial Narrow" pitchFamily="34" charset="0"/>
              </a:rPr>
              <a:t>.</a:t>
            </a:r>
          </a:p>
          <a:p>
            <a:pPr algn="ctr" eaLnBrk="0" hangingPunct="0"/>
            <a:r>
              <a:rPr lang="de-DE" sz="1000" dirty="0">
                <a:latin typeface="Arial Narrow" pitchFamily="34" charset="0"/>
              </a:rPr>
              <a:t>Aufwendungen</a:t>
            </a:r>
          </a:p>
          <a:p>
            <a:pPr algn="ctr" eaLnBrk="0" hangingPunct="0"/>
            <a:r>
              <a:rPr lang="de-DE" sz="1600" dirty="0" smtClean="0">
                <a:latin typeface="Arial Narrow" pitchFamily="34" charset="0"/>
              </a:rPr>
              <a:t>782,8</a:t>
            </a:r>
            <a:endParaRPr lang="de-DE" sz="1600" dirty="0">
              <a:latin typeface="Arial Narrow" pitchFamily="34" charset="0"/>
            </a:endParaRPr>
          </a:p>
        </p:txBody>
      </p:sp>
      <p:sp>
        <p:nvSpPr>
          <p:cNvPr id="11266" name="Text Box 1090"/>
          <p:cNvSpPr txBox="1">
            <a:spLocks noChangeArrowheads="1"/>
          </p:cNvSpPr>
          <p:nvPr/>
        </p:nvSpPr>
        <p:spPr bwMode="auto">
          <a:xfrm>
            <a:off x="-157406" y="3666362"/>
            <a:ext cx="1116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de-DE" sz="1000" dirty="0">
                <a:latin typeface="Arial Narrow" pitchFamily="34" charset="0"/>
              </a:rPr>
              <a:t>ordentliches Ergebnis</a:t>
            </a:r>
          </a:p>
          <a:p>
            <a:pPr algn="r" eaLnBrk="0" hangingPunct="0"/>
            <a:r>
              <a:rPr lang="de-DE" sz="1000" dirty="0">
                <a:latin typeface="Arial Narrow" pitchFamily="34" charset="0"/>
              </a:rPr>
              <a:t>(Saldo)</a:t>
            </a:r>
          </a:p>
        </p:txBody>
      </p:sp>
      <p:sp>
        <p:nvSpPr>
          <p:cNvPr id="11267" name="Text Box 1095"/>
          <p:cNvSpPr txBox="1">
            <a:spLocks noChangeArrowheads="1"/>
          </p:cNvSpPr>
          <p:nvPr/>
        </p:nvSpPr>
        <p:spPr bwMode="auto">
          <a:xfrm>
            <a:off x="28331" y="4280801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de-DE" sz="1000" dirty="0">
                <a:latin typeface="Arial Narrow" pitchFamily="34" charset="0"/>
              </a:rPr>
              <a:t>Finanzergebnis</a:t>
            </a:r>
          </a:p>
          <a:p>
            <a:pPr algn="r" eaLnBrk="0" hangingPunct="0"/>
            <a:r>
              <a:rPr lang="de-DE" sz="1000" dirty="0">
                <a:latin typeface="Arial Narrow" pitchFamily="34" charset="0"/>
              </a:rPr>
              <a:t>(Saldo)</a:t>
            </a:r>
          </a:p>
        </p:txBody>
      </p:sp>
      <p:sp>
        <p:nvSpPr>
          <p:cNvPr id="11268" name="Text Box 1080"/>
          <p:cNvSpPr txBox="1">
            <a:spLocks noChangeArrowheads="1"/>
          </p:cNvSpPr>
          <p:nvPr/>
        </p:nvSpPr>
        <p:spPr bwMode="auto">
          <a:xfrm>
            <a:off x="1163489" y="1925766"/>
            <a:ext cx="1522412" cy="738664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200" b="1" dirty="0"/>
              <a:t>Ergebnisplan </a:t>
            </a:r>
            <a:r>
              <a:rPr lang="de-DE" sz="1200" b="1" dirty="0" smtClean="0"/>
              <a:t>2018</a:t>
            </a:r>
            <a:endParaRPr lang="de-DE" sz="1200" b="1" dirty="0"/>
          </a:p>
          <a:p>
            <a:pPr algn="ctr" eaLnBrk="0" hangingPunct="0">
              <a:spcBef>
                <a:spcPct val="50000"/>
              </a:spcBef>
            </a:pPr>
            <a:r>
              <a:rPr lang="de-DE" sz="1200" b="1" dirty="0"/>
              <a:t>Originalansatz</a:t>
            </a:r>
          </a:p>
        </p:txBody>
      </p:sp>
      <p:sp>
        <p:nvSpPr>
          <p:cNvPr id="11271" name="Rectangle 1079"/>
          <p:cNvSpPr>
            <a:spLocks noChangeArrowheads="1"/>
          </p:cNvSpPr>
          <p:nvPr/>
        </p:nvSpPr>
        <p:spPr bwMode="auto">
          <a:xfrm>
            <a:off x="1163489" y="3192591"/>
            <a:ext cx="765175" cy="985282"/>
          </a:xfrm>
          <a:prstGeom prst="rect">
            <a:avLst/>
          </a:prstGeom>
          <a:solidFill>
            <a:srgbClr val="CCFFCC">
              <a:alpha val="50195"/>
            </a:srgbClr>
          </a:solidFill>
          <a:ln w="28575">
            <a:solidFill>
              <a:srgbClr val="3399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2" name="Text Box 1082"/>
          <p:cNvSpPr txBox="1">
            <a:spLocks noChangeArrowheads="1"/>
          </p:cNvSpPr>
          <p:nvPr/>
        </p:nvSpPr>
        <p:spPr bwMode="auto">
          <a:xfrm>
            <a:off x="1169443" y="3346539"/>
            <a:ext cx="7604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1200" dirty="0" err="1">
                <a:latin typeface="Arial Narrow" pitchFamily="34" charset="0"/>
              </a:rPr>
              <a:t>ordentl</a:t>
            </a:r>
            <a:r>
              <a:rPr lang="de-DE" sz="1200" dirty="0">
                <a:latin typeface="Arial Narrow" pitchFamily="34" charset="0"/>
              </a:rPr>
              <a:t>.</a:t>
            </a:r>
          </a:p>
          <a:p>
            <a:pPr algn="ctr" eaLnBrk="0" hangingPunct="0"/>
            <a:r>
              <a:rPr lang="de-DE" sz="1200" dirty="0">
                <a:latin typeface="Arial Narrow" pitchFamily="34" charset="0"/>
              </a:rPr>
              <a:t>Erträge</a:t>
            </a:r>
            <a:endParaRPr lang="de-DE" sz="1200" b="1" dirty="0">
              <a:latin typeface="Arial Narrow" pitchFamily="34" charset="0"/>
            </a:endParaRPr>
          </a:p>
          <a:p>
            <a:pPr algn="ctr" eaLnBrk="0" hangingPunct="0"/>
            <a:r>
              <a:rPr lang="de-DE" sz="1400" dirty="0" smtClean="0">
                <a:latin typeface="Arial Narrow" pitchFamily="34" charset="0"/>
              </a:rPr>
              <a:t>814,5</a:t>
            </a:r>
            <a:endParaRPr lang="de-DE" sz="800" dirty="0">
              <a:latin typeface="Arial Narrow" pitchFamily="34" charset="0"/>
            </a:endParaRPr>
          </a:p>
        </p:txBody>
      </p:sp>
      <p:sp>
        <p:nvSpPr>
          <p:cNvPr id="11274" name="Rectangle 1092"/>
          <p:cNvSpPr>
            <a:spLocks noChangeArrowheads="1"/>
          </p:cNvSpPr>
          <p:nvPr/>
        </p:nvSpPr>
        <p:spPr bwMode="auto">
          <a:xfrm>
            <a:off x="2000101" y="3909586"/>
            <a:ext cx="760412" cy="268287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5" name="Text Box 1093"/>
          <p:cNvSpPr txBox="1">
            <a:spLocks noChangeArrowheads="1"/>
          </p:cNvSpPr>
          <p:nvPr/>
        </p:nvSpPr>
        <p:spPr bwMode="auto">
          <a:xfrm>
            <a:off x="2110040" y="3909586"/>
            <a:ext cx="5405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 Narrow" pitchFamily="34" charset="0"/>
              </a:rPr>
              <a:t>+</a:t>
            </a:r>
            <a:r>
              <a:rPr lang="de-DE" sz="1200" b="1" dirty="0" smtClean="0">
                <a:latin typeface="Arial Narrow" pitchFamily="34" charset="0"/>
              </a:rPr>
              <a:t> 31,7</a:t>
            </a:r>
            <a:endParaRPr lang="de-DE" sz="1200" b="1" dirty="0">
              <a:latin typeface="Arial Narrow" pitchFamily="34" charset="0"/>
            </a:endParaRPr>
          </a:p>
        </p:txBody>
      </p:sp>
      <p:sp>
        <p:nvSpPr>
          <p:cNvPr id="11276" name="Rectangle 1094"/>
          <p:cNvSpPr>
            <a:spLocks noChangeArrowheads="1"/>
          </p:cNvSpPr>
          <p:nvPr/>
        </p:nvSpPr>
        <p:spPr bwMode="auto">
          <a:xfrm>
            <a:off x="2001689" y="4389546"/>
            <a:ext cx="760412" cy="268288"/>
          </a:xfrm>
          <a:prstGeom prst="rect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7" name="Text Box 1096"/>
          <p:cNvSpPr txBox="1">
            <a:spLocks noChangeArrowheads="1"/>
          </p:cNvSpPr>
          <p:nvPr/>
        </p:nvSpPr>
        <p:spPr bwMode="auto">
          <a:xfrm>
            <a:off x="2126069" y="4380041"/>
            <a:ext cx="508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 Narrow" pitchFamily="34" charset="0"/>
              </a:rPr>
              <a:t>- 31,0</a:t>
            </a:r>
            <a:endParaRPr lang="de-DE" sz="1200" b="1" dirty="0">
              <a:latin typeface="Arial Narrow" pitchFamily="34" charset="0"/>
            </a:endParaRPr>
          </a:p>
        </p:txBody>
      </p:sp>
      <p:sp>
        <p:nvSpPr>
          <p:cNvPr id="11286" name="Oval 1076"/>
          <p:cNvSpPr>
            <a:spLocks noChangeArrowheads="1"/>
          </p:cNvSpPr>
          <p:nvPr/>
        </p:nvSpPr>
        <p:spPr bwMode="auto">
          <a:xfrm>
            <a:off x="1323455" y="4902329"/>
            <a:ext cx="1192584" cy="885825"/>
          </a:xfrm>
          <a:prstGeom prst="ellipse">
            <a:avLst/>
          </a:prstGeom>
          <a:solidFill>
            <a:srgbClr val="00B050">
              <a:alpha val="50000"/>
            </a:srgbClr>
          </a:solidFill>
          <a:ln w="28575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87" name="Text Box 1096"/>
          <p:cNvSpPr txBox="1">
            <a:spLocks noChangeArrowheads="1"/>
          </p:cNvSpPr>
          <p:nvPr/>
        </p:nvSpPr>
        <p:spPr bwMode="auto">
          <a:xfrm>
            <a:off x="1633285" y="5219829"/>
            <a:ext cx="47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smtClean="0">
                <a:latin typeface="Arial Narrow" pitchFamily="34" charset="0"/>
              </a:rPr>
              <a:t>+ 0,7</a:t>
            </a:r>
            <a:endParaRPr lang="de-DE" sz="1200" b="1" dirty="0">
              <a:latin typeface="Arial Narrow" pitchFamily="34" charset="0"/>
            </a:endParaRPr>
          </a:p>
        </p:txBody>
      </p:sp>
      <p:sp>
        <p:nvSpPr>
          <p:cNvPr id="11269" name="Text Box 1080"/>
          <p:cNvSpPr txBox="1">
            <a:spLocks noChangeArrowheads="1"/>
          </p:cNvSpPr>
          <p:nvPr/>
        </p:nvSpPr>
        <p:spPr bwMode="auto">
          <a:xfrm>
            <a:off x="6894079" y="1924565"/>
            <a:ext cx="1522412" cy="553998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200" b="1" dirty="0"/>
              <a:t>Ergebnis-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sz="1200" b="1" dirty="0" err="1"/>
              <a:t>rechnung</a:t>
            </a:r>
            <a:r>
              <a:rPr lang="de-DE" sz="1200" b="1" dirty="0"/>
              <a:t> </a:t>
            </a:r>
            <a:r>
              <a:rPr lang="de-DE" sz="1200" b="1" dirty="0" smtClean="0"/>
              <a:t>2018</a:t>
            </a:r>
            <a:endParaRPr lang="de-DE" sz="1200" b="1" dirty="0"/>
          </a:p>
        </p:txBody>
      </p:sp>
      <p:sp>
        <p:nvSpPr>
          <p:cNvPr id="11278" name="Rectangle 1078"/>
          <p:cNvSpPr>
            <a:spLocks noChangeArrowheads="1"/>
          </p:cNvSpPr>
          <p:nvPr/>
        </p:nvSpPr>
        <p:spPr bwMode="auto">
          <a:xfrm>
            <a:off x="7740216" y="3191390"/>
            <a:ext cx="742950" cy="631825"/>
          </a:xfrm>
          <a:prstGeom prst="rect">
            <a:avLst/>
          </a:prstGeom>
          <a:solidFill>
            <a:srgbClr val="DEFAFF">
              <a:alpha val="50195"/>
            </a:srgbClr>
          </a:solidFill>
          <a:ln w="28575">
            <a:solidFill>
              <a:srgbClr val="6699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9" name="Rectangle 1079"/>
          <p:cNvSpPr>
            <a:spLocks noChangeArrowheads="1"/>
          </p:cNvSpPr>
          <p:nvPr/>
        </p:nvSpPr>
        <p:spPr bwMode="auto">
          <a:xfrm>
            <a:off x="6894079" y="3191390"/>
            <a:ext cx="765175" cy="964020"/>
          </a:xfrm>
          <a:prstGeom prst="rect">
            <a:avLst/>
          </a:prstGeom>
          <a:solidFill>
            <a:srgbClr val="CCFFCC">
              <a:alpha val="50195"/>
            </a:srgbClr>
          </a:solidFill>
          <a:ln w="28575">
            <a:solidFill>
              <a:srgbClr val="3399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80" name="Text Box 1082"/>
          <p:cNvSpPr txBox="1">
            <a:spLocks noChangeArrowheads="1"/>
          </p:cNvSpPr>
          <p:nvPr/>
        </p:nvSpPr>
        <p:spPr bwMode="auto">
          <a:xfrm>
            <a:off x="6908367" y="3200103"/>
            <a:ext cx="747712" cy="94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0" hangingPunct="0"/>
            <a:endParaRPr lang="de-DE" sz="1200" dirty="0" smtClean="0">
              <a:latin typeface="Arial Narrow" pitchFamily="34" charset="0"/>
            </a:endParaRPr>
          </a:p>
          <a:p>
            <a:pPr algn="ctr" eaLnBrk="0" hangingPunct="0"/>
            <a:r>
              <a:rPr lang="de-DE" sz="1200" dirty="0" err="1" smtClean="0">
                <a:latin typeface="Arial Narrow" pitchFamily="34" charset="0"/>
              </a:rPr>
              <a:t>ordentl</a:t>
            </a:r>
            <a:r>
              <a:rPr lang="de-DE" sz="1200" dirty="0">
                <a:latin typeface="Arial Narrow" pitchFamily="34" charset="0"/>
              </a:rPr>
              <a:t>.</a:t>
            </a:r>
          </a:p>
          <a:p>
            <a:pPr algn="ctr" eaLnBrk="0" hangingPunct="0"/>
            <a:r>
              <a:rPr lang="de-DE" sz="1200" dirty="0">
                <a:latin typeface="Arial Narrow" pitchFamily="34" charset="0"/>
              </a:rPr>
              <a:t>Erträge</a:t>
            </a:r>
            <a:endParaRPr lang="de-DE" sz="1200" b="1" dirty="0">
              <a:latin typeface="Arial Narrow" pitchFamily="34" charset="0"/>
            </a:endParaRPr>
          </a:p>
          <a:p>
            <a:pPr algn="ctr" eaLnBrk="0" hangingPunct="0"/>
            <a:r>
              <a:rPr lang="de-DE" sz="1400" dirty="0" smtClean="0">
                <a:latin typeface="Arial Narrow" pitchFamily="34" charset="0"/>
              </a:rPr>
              <a:t>843,7</a:t>
            </a:r>
            <a:endParaRPr lang="de-DE" sz="800" dirty="0">
              <a:latin typeface="Arial Narrow" pitchFamily="34" charset="0"/>
            </a:endParaRPr>
          </a:p>
        </p:txBody>
      </p:sp>
      <p:sp>
        <p:nvSpPr>
          <p:cNvPr id="11281" name="Text Box 1083"/>
          <p:cNvSpPr txBox="1">
            <a:spLocks noChangeArrowheads="1"/>
          </p:cNvSpPr>
          <p:nvPr/>
        </p:nvSpPr>
        <p:spPr bwMode="auto">
          <a:xfrm>
            <a:off x="7684654" y="3194654"/>
            <a:ext cx="8953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000" dirty="0" err="1">
                <a:latin typeface="Arial Narrow" pitchFamily="34" charset="0"/>
              </a:rPr>
              <a:t>ordentl</a:t>
            </a:r>
            <a:r>
              <a:rPr lang="de-DE" sz="1000" dirty="0">
                <a:latin typeface="Arial Narrow" pitchFamily="34" charset="0"/>
              </a:rPr>
              <a:t>.</a:t>
            </a:r>
          </a:p>
          <a:p>
            <a:pPr algn="ctr" eaLnBrk="0" hangingPunct="0"/>
            <a:r>
              <a:rPr lang="de-DE" sz="1000" dirty="0" smtClean="0">
                <a:latin typeface="Arial Narrow" pitchFamily="34" charset="0"/>
              </a:rPr>
              <a:t>Aufwendungen</a:t>
            </a:r>
            <a:r>
              <a:rPr lang="de-DE" sz="1600" dirty="0" smtClean="0">
                <a:latin typeface="Arial Narrow" pitchFamily="34" charset="0"/>
              </a:rPr>
              <a:t>817,0</a:t>
            </a:r>
          </a:p>
          <a:p>
            <a:pPr algn="ctr" eaLnBrk="0" hangingPunct="0"/>
            <a:endParaRPr lang="de-DE" sz="1000" dirty="0">
              <a:latin typeface="Arial Narrow" pitchFamily="34" charset="0"/>
            </a:endParaRPr>
          </a:p>
        </p:txBody>
      </p:sp>
      <p:sp>
        <p:nvSpPr>
          <p:cNvPr id="11282" name="Rectangle 1092"/>
          <p:cNvSpPr>
            <a:spLocks noChangeArrowheads="1"/>
          </p:cNvSpPr>
          <p:nvPr/>
        </p:nvSpPr>
        <p:spPr bwMode="auto">
          <a:xfrm>
            <a:off x="7740216" y="3878411"/>
            <a:ext cx="762000" cy="268287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83" name="Text Box 1093"/>
          <p:cNvSpPr txBox="1">
            <a:spLocks noChangeArrowheads="1"/>
          </p:cNvSpPr>
          <p:nvPr/>
        </p:nvSpPr>
        <p:spPr bwMode="auto">
          <a:xfrm>
            <a:off x="7841424" y="3878411"/>
            <a:ext cx="5405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 Narrow" pitchFamily="34" charset="0"/>
              </a:rPr>
              <a:t>+ 26,7</a:t>
            </a:r>
          </a:p>
        </p:txBody>
      </p:sp>
      <p:sp>
        <p:nvSpPr>
          <p:cNvPr id="11284" name="Rectangle 1094"/>
          <p:cNvSpPr>
            <a:spLocks noChangeArrowheads="1"/>
          </p:cNvSpPr>
          <p:nvPr/>
        </p:nvSpPr>
        <p:spPr bwMode="auto">
          <a:xfrm>
            <a:off x="6894079" y="4331215"/>
            <a:ext cx="762000" cy="268288"/>
          </a:xfrm>
          <a:prstGeom prst="rect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85" name="Text Box 1096"/>
          <p:cNvSpPr txBox="1">
            <a:spLocks noChangeArrowheads="1"/>
          </p:cNvSpPr>
          <p:nvPr/>
        </p:nvSpPr>
        <p:spPr bwMode="auto">
          <a:xfrm>
            <a:off x="7013698" y="4340740"/>
            <a:ext cx="508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 Narrow" pitchFamily="34" charset="0"/>
              </a:rPr>
              <a:t>- 23,8</a:t>
            </a:r>
          </a:p>
        </p:txBody>
      </p:sp>
      <p:sp>
        <p:nvSpPr>
          <p:cNvPr id="11288" name="Oval 1076"/>
          <p:cNvSpPr>
            <a:spLocks noChangeArrowheads="1"/>
          </p:cNvSpPr>
          <p:nvPr/>
        </p:nvSpPr>
        <p:spPr bwMode="auto">
          <a:xfrm>
            <a:off x="6951230" y="4901128"/>
            <a:ext cx="1181100" cy="885825"/>
          </a:xfrm>
          <a:prstGeom prst="ellipse">
            <a:avLst/>
          </a:prstGeom>
          <a:solidFill>
            <a:srgbClr val="00B050">
              <a:alpha val="50000"/>
            </a:srgbClr>
          </a:solidFill>
          <a:ln w="28575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89" name="Text Box 1096"/>
          <p:cNvSpPr txBox="1">
            <a:spLocks noChangeArrowheads="1"/>
          </p:cNvSpPr>
          <p:nvPr/>
        </p:nvSpPr>
        <p:spPr bwMode="auto">
          <a:xfrm>
            <a:off x="7267935" y="5218628"/>
            <a:ext cx="4347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 Narrow" pitchFamily="34" charset="0"/>
              </a:rPr>
              <a:t>+2,9</a:t>
            </a:r>
            <a:endParaRPr lang="de-DE" sz="1200" b="1" dirty="0">
              <a:latin typeface="Arial Narrow" pitchFamily="34" charset="0"/>
            </a:endParaRPr>
          </a:p>
        </p:txBody>
      </p:sp>
      <p:sp>
        <p:nvSpPr>
          <p:cNvPr id="11290" name="Text Box 40"/>
          <p:cNvSpPr txBox="1">
            <a:spLocks noChangeArrowheads="1"/>
          </p:cNvSpPr>
          <p:nvPr/>
        </p:nvSpPr>
        <p:spPr bwMode="auto">
          <a:xfrm>
            <a:off x="3171975" y="1205167"/>
            <a:ext cx="3528392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i="1" u="sng" dirty="0"/>
              <a:t>Gründe der </a:t>
            </a:r>
            <a:r>
              <a:rPr lang="de-DE" sz="1000" i="1" u="sng" dirty="0" smtClean="0"/>
              <a:t>Ergebnisverbesserung </a:t>
            </a:r>
            <a:r>
              <a:rPr lang="de-DE" sz="1000" i="1" u="sng" dirty="0"/>
              <a:t>sind im Wesentlichen:</a:t>
            </a:r>
          </a:p>
          <a:p>
            <a:endParaRPr lang="de-DE" sz="500" i="1" u="sng" dirty="0"/>
          </a:p>
          <a:p>
            <a:pPr lvl="0"/>
            <a:r>
              <a:rPr lang="de-DE" sz="1000" b="1" dirty="0">
                <a:solidFill>
                  <a:srgbClr val="000000"/>
                </a:solidFill>
              </a:rPr>
              <a:t>Mindererträge</a:t>
            </a:r>
          </a:p>
          <a:p>
            <a:pPr lvl="0"/>
            <a:r>
              <a:rPr lang="de-DE" sz="800" dirty="0" smtClean="0">
                <a:solidFill>
                  <a:srgbClr val="000000"/>
                </a:solidFill>
              </a:rPr>
              <a:t>- </a:t>
            </a:r>
            <a:r>
              <a:rPr lang="de-DE" sz="800" dirty="0">
                <a:solidFill>
                  <a:srgbClr val="000000"/>
                </a:solidFill>
              </a:rPr>
              <a:t>Landeserstattung </a:t>
            </a:r>
            <a:r>
              <a:rPr lang="de-DE" sz="800" dirty="0" smtClean="0">
                <a:solidFill>
                  <a:srgbClr val="000000"/>
                </a:solidFill>
              </a:rPr>
              <a:t>Asylbewerber/innen </a:t>
            </a:r>
            <a:r>
              <a:rPr lang="de-DE" sz="800" dirty="0" err="1" smtClean="0">
                <a:solidFill>
                  <a:srgbClr val="000000"/>
                </a:solidFill>
              </a:rPr>
              <a:t>FlüAG</a:t>
            </a:r>
            <a:r>
              <a:rPr lang="de-DE" sz="800" dirty="0" smtClean="0">
                <a:solidFill>
                  <a:srgbClr val="000000"/>
                </a:solidFill>
              </a:rPr>
              <a:t> </a:t>
            </a:r>
            <a:r>
              <a:rPr lang="de-DE" sz="700" dirty="0" smtClean="0">
                <a:solidFill>
                  <a:srgbClr val="000000"/>
                </a:solidFill>
              </a:rPr>
              <a:t> </a:t>
            </a:r>
            <a:r>
              <a:rPr lang="de-DE" sz="600" dirty="0">
                <a:solidFill>
                  <a:srgbClr val="000000"/>
                </a:solidFill>
              </a:rPr>
              <a:t>(- 2,2 Mio. EUR</a:t>
            </a:r>
            <a:r>
              <a:rPr lang="de-DE" sz="700" dirty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de-DE" sz="800" dirty="0">
                <a:solidFill>
                  <a:srgbClr val="000000"/>
                </a:solidFill>
              </a:rPr>
              <a:t>- Landeserstattung UMA </a:t>
            </a:r>
            <a:r>
              <a:rPr lang="de-DE" sz="700" dirty="0">
                <a:solidFill>
                  <a:srgbClr val="000000"/>
                </a:solidFill>
              </a:rPr>
              <a:t> </a:t>
            </a:r>
            <a:r>
              <a:rPr lang="de-DE" sz="600" dirty="0">
                <a:solidFill>
                  <a:srgbClr val="000000"/>
                </a:solidFill>
              </a:rPr>
              <a:t>(- 2,1 Mio. EUR</a:t>
            </a:r>
            <a:r>
              <a:rPr lang="de-DE" sz="700" dirty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de-DE" sz="800" dirty="0">
                <a:solidFill>
                  <a:srgbClr val="000000"/>
                </a:solidFill>
              </a:rPr>
              <a:t>- Veräußerung v. Grundstücken u. Gebäuden </a:t>
            </a:r>
            <a:r>
              <a:rPr lang="de-DE" sz="600" dirty="0">
                <a:solidFill>
                  <a:srgbClr val="000000"/>
                </a:solidFill>
              </a:rPr>
              <a:t>(-2,1 Mio. EUR)</a:t>
            </a:r>
          </a:p>
          <a:p>
            <a:r>
              <a:rPr lang="de-DE" sz="800" dirty="0">
                <a:solidFill>
                  <a:srgbClr val="000000"/>
                </a:solidFill>
              </a:rPr>
              <a:t>- Bundeserstattung </a:t>
            </a:r>
            <a:r>
              <a:rPr lang="de-DE" sz="800" dirty="0" err="1">
                <a:solidFill>
                  <a:srgbClr val="000000"/>
                </a:solidFill>
              </a:rPr>
              <a:t>KdU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600" dirty="0">
                <a:solidFill>
                  <a:srgbClr val="000000"/>
                </a:solidFill>
              </a:rPr>
              <a:t>(- 2,0 Mio. EUR)</a:t>
            </a:r>
          </a:p>
          <a:p>
            <a:pPr lvl="0"/>
            <a:endParaRPr lang="de-DE" sz="500" dirty="0" smtClean="0">
              <a:solidFill>
                <a:srgbClr val="000000"/>
              </a:solidFill>
            </a:endParaRPr>
          </a:p>
          <a:p>
            <a:pPr lvl="0"/>
            <a:r>
              <a:rPr lang="de-DE" sz="1000" b="1" dirty="0" smtClean="0">
                <a:solidFill>
                  <a:srgbClr val="000000"/>
                </a:solidFill>
              </a:rPr>
              <a:t>Mehrerträge </a:t>
            </a:r>
            <a:endParaRPr lang="de-DE" sz="1000" b="1" dirty="0">
              <a:solidFill>
                <a:srgbClr val="000000"/>
              </a:solidFill>
            </a:endParaRPr>
          </a:p>
          <a:p>
            <a:r>
              <a:rPr lang="de-DE" sz="900" dirty="0">
                <a:solidFill>
                  <a:srgbClr val="000000"/>
                </a:solidFill>
              </a:rPr>
              <a:t>- Gewerbesteuer </a:t>
            </a:r>
            <a:r>
              <a:rPr lang="de-DE" sz="700" dirty="0">
                <a:solidFill>
                  <a:srgbClr val="000000"/>
                </a:solidFill>
              </a:rPr>
              <a:t>(+ 15,8 Mio. EUR)</a:t>
            </a:r>
          </a:p>
          <a:p>
            <a:r>
              <a:rPr lang="de-DE" sz="800" dirty="0">
                <a:solidFill>
                  <a:srgbClr val="000000"/>
                </a:solidFill>
              </a:rPr>
              <a:t>- Rückstellungsauflösung „Hausanschlüsse“ </a:t>
            </a:r>
            <a:r>
              <a:rPr lang="de-DE" sz="600" dirty="0">
                <a:solidFill>
                  <a:srgbClr val="000000"/>
                </a:solidFill>
              </a:rPr>
              <a:t>(+3,7 Mio. EUR)</a:t>
            </a:r>
          </a:p>
          <a:p>
            <a:r>
              <a:rPr lang="de-DE" sz="900" dirty="0" smtClean="0">
                <a:solidFill>
                  <a:srgbClr val="000000"/>
                </a:solidFill>
              </a:rPr>
              <a:t>- Kinderbetreuung </a:t>
            </a:r>
            <a:r>
              <a:rPr lang="de-DE" sz="700" dirty="0">
                <a:solidFill>
                  <a:srgbClr val="000000"/>
                </a:solidFill>
              </a:rPr>
              <a:t>(+ 3,2 Mio. EUR - PRAP</a:t>
            </a:r>
            <a:r>
              <a:rPr lang="de-DE" sz="7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de-DE" sz="800" dirty="0" smtClean="0">
                <a:solidFill>
                  <a:srgbClr val="000000"/>
                </a:solidFill>
              </a:rPr>
              <a:t>- Grundsteuer B, Einkommens- und </a:t>
            </a:r>
            <a:r>
              <a:rPr lang="de-DE" sz="800" dirty="0">
                <a:solidFill>
                  <a:srgbClr val="000000"/>
                </a:solidFill>
              </a:rPr>
              <a:t>H</a:t>
            </a:r>
            <a:r>
              <a:rPr lang="de-DE" sz="800" dirty="0" smtClean="0">
                <a:solidFill>
                  <a:srgbClr val="000000"/>
                </a:solidFill>
              </a:rPr>
              <a:t>undesteuer </a:t>
            </a:r>
            <a:r>
              <a:rPr lang="de-DE" sz="700" dirty="0" smtClean="0">
                <a:solidFill>
                  <a:srgbClr val="000000"/>
                </a:solidFill>
              </a:rPr>
              <a:t>(+1.8 Mio. EUR)</a:t>
            </a:r>
            <a:endParaRPr lang="de-DE" sz="700" dirty="0">
              <a:solidFill>
                <a:srgbClr val="000000"/>
              </a:solidFill>
            </a:endParaRPr>
          </a:p>
          <a:p>
            <a:pPr lvl="0"/>
            <a:r>
              <a:rPr lang="de-DE" sz="800" dirty="0" smtClean="0">
                <a:solidFill>
                  <a:srgbClr val="000000"/>
                </a:solidFill>
              </a:rPr>
              <a:t>- </a:t>
            </a:r>
            <a:r>
              <a:rPr lang="de-DE" sz="800" dirty="0">
                <a:solidFill>
                  <a:srgbClr val="000000"/>
                </a:solidFill>
              </a:rPr>
              <a:t>Korrektur Wertberichtigungen an Forderungen </a:t>
            </a:r>
            <a:r>
              <a:rPr lang="de-DE" sz="600" dirty="0">
                <a:solidFill>
                  <a:srgbClr val="000000"/>
                </a:solidFill>
              </a:rPr>
              <a:t>(+ 1,7 Mio. EUR)</a:t>
            </a:r>
          </a:p>
          <a:p>
            <a:pPr lvl="0"/>
            <a:r>
              <a:rPr lang="de-DE" sz="800" dirty="0" smtClean="0">
                <a:solidFill>
                  <a:srgbClr val="000000"/>
                </a:solidFill>
              </a:rPr>
              <a:t>- Säumniszuschläge</a:t>
            </a:r>
            <a:r>
              <a:rPr lang="de-DE" sz="800" dirty="0">
                <a:solidFill>
                  <a:srgbClr val="000000"/>
                </a:solidFill>
              </a:rPr>
              <a:t>, Kassenverkehr, sonst. </a:t>
            </a:r>
            <a:r>
              <a:rPr lang="de-DE" sz="800" dirty="0" smtClean="0">
                <a:solidFill>
                  <a:srgbClr val="000000"/>
                </a:solidFill>
              </a:rPr>
              <a:t>Erträge </a:t>
            </a:r>
            <a:r>
              <a:rPr lang="de-DE" sz="600" dirty="0">
                <a:solidFill>
                  <a:srgbClr val="000000"/>
                </a:solidFill>
              </a:rPr>
              <a:t>(+ 1,2 Mio. EUR</a:t>
            </a:r>
            <a:r>
              <a:rPr lang="de-DE" sz="600" dirty="0" smtClean="0">
                <a:solidFill>
                  <a:srgbClr val="000000"/>
                </a:solidFill>
              </a:rPr>
              <a:t>)</a:t>
            </a:r>
            <a:endParaRPr lang="de-DE" sz="600" dirty="0">
              <a:solidFill>
                <a:srgbClr val="000000"/>
              </a:solidFill>
            </a:endParaRPr>
          </a:p>
          <a:p>
            <a:pPr marL="171450" lvl="0" indent="-171450">
              <a:buFontTx/>
              <a:buChar char="-"/>
            </a:pPr>
            <a:endParaRPr lang="de-DE" sz="600" dirty="0">
              <a:solidFill>
                <a:srgbClr val="000000"/>
              </a:solidFill>
            </a:endParaRPr>
          </a:p>
          <a:p>
            <a:r>
              <a:rPr lang="de-DE" sz="1000" b="1" dirty="0" smtClean="0"/>
              <a:t>Minderaufwendungen</a:t>
            </a:r>
            <a:endParaRPr lang="de-DE" sz="1000" b="1" dirty="0"/>
          </a:p>
          <a:p>
            <a:r>
              <a:rPr lang="de-DE" sz="800" dirty="0"/>
              <a:t>- Zinsen und sonstige Finanzaufwendungen </a:t>
            </a:r>
            <a:r>
              <a:rPr lang="de-DE" sz="600" dirty="0"/>
              <a:t>(-6,6 Mio. EUR)</a:t>
            </a:r>
          </a:p>
          <a:p>
            <a:r>
              <a:rPr lang="de-DE" sz="800" dirty="0" smtClean="0"/>
              <a:t>- DR Erzieherische Hilfen </a:t>
            </a:r>
            <a:r>
              <a:rPr lang="de-DE" sz="600" dirty="0" smtClean="0"/>
              <a:t>(-3,5 Mio. EUR)</a:t>
            </a:r>
          </a:p>
          <a:p>
            <a:r>
              <a:rPr lang="de-DE" sz="800" dirty="0" smtClean="0"/>
              <a:t>- Bilanzielle Abschreibungen </a:t>
            </a:r>
            <a:r>
              <a:rPr lang="de-DE" sz="600" dirty="0" smtClean="0"/>
              <a:t>(-3,0 Mio. EUR)</a:t>
            </a:r>
          </a:p>
          <a:p>
            <a:r>
              <a:rPr lang="de-DE" sz="800" dirty="0" smtClean="0"/>
              <a:t>- Hilfen für Asylbewerber/innen </a:t>
            </a:r>
            <a:r>
              <a:rPr lang="de-DE" sz="600" dirty="0" smtClean="0"/>
              <a:t>(-2,5 Mio. EUR)</a:t>
            </a:r>
          </a:p>
          <a:p>
            <a:r>
              <a:rPr lang="de-DE" sz="800" dirty="0" smtClean="0"/>
              <a:t>- DR Soziales </a:t>
            </a:r>
            <a:r>
              <a:rPr lang="de-DE" sz="800" dirty="0"/>
              <a:t>(</a:t>
            </a:r>
            <a:r>
              <a:rPr lang="de-DE" sz="600" dirty="0"/>
              <a:t>- </a:t>
            </a:r>
            <a:r>
              <a:rPr lang="de-DE" sz="600" dirty="0" smtClean="0"/>
              <a:t>4,8 </a:t>
            </a:r>
            <a:r>
              <a:rPr lang="de-DE" sz="600" dirty="0"/>
              <a:t>Mio. EUR)</a:t>
            </a:r>
          </a:p>
          <a:p>
            <a:r>
              <a:rPr lang="de-DE" sz="800" dirty="0" smtClean="0"/>
              <a:t>- Zuführung Rückstellungen für Altersteilzeit  Beschäftigte </a:t>
            </a:r>
            <a:r>
              <a:rPr lang="de-DE" sz="600" dirty="0" smtClean="0"/>
              <a:t>(- 2,1 Mio</a:t>
            </a:r>
            <a:r>
              <a:rPr lang="de-DE" sz="600" dirty="0"/>
              <a:t>. EUR)</a:t>
            </a:r>
          </a:p>
          <a:p>
            <a:r>
              <a:rPr lang="de-DE" sz="800" dirty="0" smtClean="0"/>
              <a:t>- DR Bildungs- und Teilhabe </a:t>
            </a:r>
            <a:r>
              <a:rPr lang="de-DE" sz="600" dirty="0" smtClean="0"/>
              <a:t>(-1,2 Mio. EUR)</a:t>
            </a:r>
          </a:p>
          <a:p>
            <a:endParaRPr lang="de-DE" sz="500" dirty="0"/>
          </a:p>
          <a:p>
            <a:r>
              <a:rPr lang="de-DE" sz="1000" b="1" dirty="0"/>
              <a:t>Mehraufwendungen </a:t>
            </a:r>
          </a:p>
          <a:p>
            <a:r>
              <a:rPr lang="de-DE" sz="800" dirty="0"/>
              <a:t>- Zuführung Pensionsrückstellung </a:t>
            </a:r>
            <a:r>
              <a:rPr lang="de-DE" sz="600" dirty="0"/>
              <a:t>(+ 7,6 Mio. EUR)</a:t>
            </a:r>
            <a:endParaRPr lang="de-DE" sz="800" dirty="0"/>
          </a:p>
          <a:p>
            <a:r>
              <a:rPr lang="de-DE" sz="800" dirty="0" smtClean="0"/>
              <a:t>- Aufwendungen für Sanierung, Gebäude- und </a:t>
            </a:r>
          </a:p>
          <a:p>
            <a:r>
              <a:rPr lang="de-DE" sz="800" dirty="0" smtClean="0"/>
              <a:t>  Grundstücksunterhaltung </a:t>
            </a:r>
            <a:r>
              <a:rPr lang="de-DE" sz="600" dirty="0"/>
              <a:t>(+5,2 Mio. EUR)</a:t>
            </a:r>
          </a:p>
          <a:p>
            <a:r>
              <a:rPr lang="de-DE" sz="800" dirty="0" smtClean="0"/>
              <a:t>- Wertkorrekturen und Einzelwertberichtigungen </a:t>
            </a:r>
            <a:r>
              <a:rPr lang="de-DE" sz="600" dirty="0" smtClean="0"/>
              <a:t>(+4,9 Mio. EUR)</a:t>
            </a:r>
          </a:p>
          <a:p>
            <a:r>
              <a:rPr lang="de-DE" sz="800" dirty="0" smtClean="0"/>
              <a:t>- Aufwendungen Rückstellung Kindergärten </a:t>
            </a:r>
            <a:r>
              <a:rPr lang="de-DE" sz="600" dirty="0"/>
              <a:t>(+4,3 Mio. EUR)</a:t>
            </a:r>
          </a:p>
          <a:p>
            <a:r>
              <a:rPr lang="de-DE" sz="800" dirty="0" smtClean="0"/>
              <a:t>- DR Personal </a:t>
            </a:r>
            <a:r>
              <a:rPr lang="de-DE" sz="600" dirty="0"/>
              <a:t>(+4,1 Mio. EUR)</a:t>
            </a:r>
          </a:p>
          <a:p>
            <a:r>
              <a:rPr lang="de-DE" sz="800" dirty="0" smtClean="0"/>
              <a:t>- Kinderbetreuung </a:t>
            </a:r>
            <a:r>
              <a:rPr lang="de-DE" sz="600" dirty="0"/>
              <a:t>(+3,8 Mio. EUR)</a:t>
            </a:r>
          </a:p>
          <a:p>
            <a:r>
              <a:rPr lang="de-DE" sz="800" dirty="0" smtClean="0"/>
              <a:t>- Zuführung Rückstellungen Altersteilzeit OGM </a:t>
            </a:r>
            <a:r>
              <a:rPr lang="de-DE" sz="600" dirty="0"/>
              <a:t>(+3,3 Mio. EUR)</a:t>
            </a:r>
          </a:p>
          <a:p>
            <a:r>
              <a:rPr lang="de-DE" sz="800" dirty="0" smtClean="0"/>
              <a:t>- Aufwendungen Rückstellung Theater Oberhausen </a:t>
            </a:r>
            <a:r>
              <a:rPr lang="de-DE" sz="600" dirty="0"/>
              <a:t>(+3,0 Mio. EUR)</a:t>
            </a:r>
          </a:p>
          <a:p>
            <a:r>
              <a:rPr lang="de-DE" sz="800" dirty="0" smtClean="0"/>
              <a:t>- Aufwendungen Rückstellung Gerichtskosten </a:t>
            </a:r>
            <a:r>
              <a:rPr lang="de-DE" sz="600" dirty="0" smtClean="0"/>
              <a:t>(+2,7 Mio. EUR)</a:t>
            </a:r>
          </a:p>
          <a:p>
            <a:r>
              <a:rPr lang="de-DE" sz="800" dirty="0" smtClean="0"/>
              <a:t>- Zuführung </a:t>
            </a:r>
            <a:r>
              <a:rPr lang="de-DE" sz="800" dirty="0"/>
              <a:t>Beihilferückstellungen Beschäftigte  </a:t>
            </a:r>
            <a:r>
              <a:rPr lang="de-DE" sz="600" dirty="0" smtClean="0"/>
              <a:t>(+1,8 </a:t>
            </a:r>
            <a:r>
              <a:rPr lang="de-DE" sz="600" dirty="0"/>
              <a:t>Mio. EUR)</a:t>
            </a:r>
          </a:p>
          <a:p>
            <a:r>
              <a:rPr lang="de-DE" sz="800" dirty="0" smtClean="0"/>
              <a:t>- Fonds Deutsche Einheit / Gewerbesteuerumlage </a:t>
            </a:r>
            <a:r>
              <a:rPr lang="de-DE" sz="600" dirty="0" smtClean="0"/>
              <a:t>(+1,7 Mio. EUR)</a:t>
            </a:r>
          </a:p>
          <a:p>
            <a:r>
              <a:rPr lang="de-DE" sz="800" dirty="0" smtClean="0"/>
              <a:t>- DR IT- und TK-Dienste </a:t>
            </a:r>
            <a:r>
              <a:rPr lang="de-DE" sz="600" dirty="0"/>
              <a:t>(+</a:t>
            </a:r>
            <a:r>
              <a:rPr lang="de-DE" sz="600" dirty="0" smtClean="0"/>
              <a:t>1,3 Mio</a:t>
            </a:r>
            <a:r>
              <a:rPr lang="de-DE" sz="600" dirty="0"/>
              <a:t>. EUR)</a:t>
            </a:r>
          </a:p>
          <a:p>
            <a:endParaRPr lang="de-DE" sz="600" dirty="0" smtClean="0"/>
          </a:p>
          <a:p>
            <a:endParaRPr lang="de-DE" sz="600" dirty="0"/>
          </a:p>
        </p:txBody>
      </p:sp>
      <p:sp>
        <p:nvSpPr>
          <p:cNvPr id="11291" name="AutoShape 43"/>
          <p:cNvSpPr>
            <a:spLocks/>
          </p:cNvSpPr>
          <p:nvPr/>
        </p:nvSpPr>
        <p:spPr bwMode="auto">
          <a:xfrm rot="5400000">
            <a:off x="4575733" y="3901359"/>
            <a:ext cx="286951" cy="4406340"/>
          </a:xfrm>
          <a:prstGeom prst="rightBracket">
            <a:avLst>
              <a:gd name="adj" fmla="val 1125417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4347929" y="6314367"/>
            <a:ext cx="539874" cy="315358"/>
            <a:chOff x="4354218" y="6113758"/>
            <a:chExt cx="539874" cy="315358"/>
          </a:xfrm>
        </p:grpSpPr>
        <p:sp>
          <p:nvSpPr>
            <p:cNvPr id="11295" name="Rectangle 1079"/>
            <p:cNvSpPr>
              <a:spLocks noChangeArrowheads="1"/>
            </p:cNvSpPr>
            <p:nvPr/>
          </p:nvSpPr>
          <p:spPr bwMode="auto">
            <a:xfrm>
              <a:off x="4380469" y="6135428"/>
              <a:ext cx="467865" cy="293688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28575">
              <a:solidFill>
                <a:srgbClr val="00B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6" name="Text Box 1093"/>
            <p:cNvSpPr txBox="1">
              <a:spLocks noChangeArrowheads="1"/>
            </p:cNvSpPr>
            <p:nvPr/>
          </p:nvSpPr>
          <p:spPr bwMode="auto">
            <a:xfrm>
              <a:off x="4354218" y="6113758"/>
              <a:ext cx="539874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de-DE" sz="1000" b="1" dirty="0">
                  <a:latin typeface="Arial Narrow" pitchFamily="34" charset="0"/>
                </a:rPr>
                <a:t> </a:t>
              </a:r>
              <a:r>
                <a:rPr lang="de-DE" sz="1000" b="1" dirty="0" smtClean="0">
                  <a:latin typeface="Arial Narrow" pitchFamily="34" charset="0"/>
                </a:rPr>
                <a:t>+ 2,2</a:t>
              </a:r>
              <a:endParaRPr lang="de-DE" sz="1000" b="1" dirty="0">
                <a:latin typeface="Arial Narrow" pitchFamily="34" charset="0"/>
              </a:endParaRPr>
            </a:p>
          </p:txBody>
        </p:sp>
      </p:grpSp>
      <p:sp>
        <p:nvSpPr>
          <p:cNvPr id="11293" name="Text Box 1095"/>
          <p:cNvSpPr txBox="1">
            <a:spLocks noChangeArrowheads="1"/>
          </p:cNvSpPr>
          <p:nvPr/>
        </p:nvSpPr>
        <p:spPr bwMode="auto">
          <a:xfrm>
            <a:off x="4968044" y="6314367"/>
            <a:ext cx="165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000" dirty="0" smtClean="0">
                <a:latin typeface="Arial Narrow" pitchFamily="34" charset="0"/>
              </a:rPr>
              <a:t>Ergebnisverbesserung</a:t>
            </a:r>
            <a:endParaRPr lang="de-DE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840760" cy="792088"/>
          </a:xfrm>
        </p:spPr>
        <p:txBody>
          <a:bodyPr/>
          <a:lstStyle/>
          <a:p>
            <a:pPr algn="l"/>
            <a:r>
              <a:rPr lang="de-DE" sz="3600" dirty="0" smtClean="0">
                <a:solidFill>
                  <a:schemeClr val="bg1"/>
                </a:solidFill>
              </a:rPr>
              <a:t>Ergebnisplancontrolling 2018</a:t>
            </a:r>
            <a:br>
              <a:rPr lang="de-DE" sz="3600" dirty="0" smtClean="0">
                <a:solidFill>
                  <a:schemeClr val="bg1"/>
                </a:solidFill>
              </a:rPr>
            </a:br>
            <a:endParaRPr lang="de-DE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47962"/>
              </p:ext>
            </p:extLst>
          </p:nvPr>
        </p:nvGraphicFramePr>
        <p:xfrm>
          <a:off x="16441" y="1268761"/>
          <a:ext cx="9036496" cy="4256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50528"/>
                <a:gridCol w="1785968"/>
              </a:tblGrid>
              <a:tr h="367835">
                <a:tc>
                  <a:txBody>
                    <a:bodyPr/>
                    <a:lstStyle/>
                    <a:p>
                      <a:r>
                        <a:rPr lang="de-DE" sz="2000" u="sng" dirty="0" smtClean="0"/>
                        <a:t>Erträge</a:t>
                      </a:r>
                      <a:endParaRPr lang="de-DE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u="sng" dirty="0" smtClean="0"/>
                        <a:t>EUR</a:t>
                      </a:r>
                      <a:endParaRPr lang="de-DE" sz="2000" u="sng" dirty="0"/>
                    </a:p>
                  </a:txBody>
                  <a:tcPr/>
                </a:tc>
              </a:tr>
              <a:tr h="3397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Zeile 01 Steuern und ähnliche Abgaben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Z.B.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dirty="0" smtClean="0"/>
                        <a:t>Gewerbesteuer, Grundsteuer B, Anteil</a:t>
                      </a:r>
                      <a:r>
                        <a:rPr lang="de-DE" sz="1100" baseline="0" dirty="0" smtClean="0"/>
                        <a:t> Einkommenssteuer, </a:t>
                      </a:r>
                      <a:r>
                        <a:rPr lang="de-DE" sz="1100" dirty="0" smtClean="0"/>
                        <a:t>Vergnügungssteuer, Familienleistungsausgleich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+15,8 Mio.</a:t>
                      </a:r>
                      <a:endParaRPr lang="de-DE" sz="1600" dirty="0"/>
                    </a:p>
                  </a:txBody>
                  <a:tcPr/>
                </a:tc>
              </a:tr>
              <a:tr h="65028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Zeile 02 Zuwendungen und allgemeine</a:t>
                      </a:r>
                      <a:r>
                        <a:rPr lang="de-DE" sz="1600" baseline="0" dirty="0" smtClean="0"/>
                        <a:t> Umlagen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aseline="0" dirty="0" smtClean="0"/>
                        <a:t>Z.B. </a:t>
                      </a:r>
                      <a:r>
                        <a:rPr lang="de-DE" sz="1100" dirty="0" smtClean="0"/>
                        <a:t>Hilfe f. Asyl (Landeszuweisungen), Investitionsförderung</a:t>
                      </a:r>
                      <a:r>
                        <a:rPr lang="de-DE" sz="1100" baseline="0" dirty="0" smtClean="0"/>
                        <a:t> U3 Tagespflege sowie Trägerrettungsprogramm, r</a:t>
                      </a:r>
                      <a:r>
                        <a:rPr lang="de-DE" sz="1100" dirty="0" smtClean="0"/>
                        <a:t>äumliche</a:t>
                      </a:r>
                      <a:r>
                        <a:rPr lang="de-DE" sz="1100" baseline="0" dirty="0" smtClean="0"/>
                        <a:t> Entwicklung (Bundeszuweisungen), OGS, Inklusionspauschale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+1,39 Mio.</a:t>
                      </a:r>
                      <a:endParaRPr lang="de-DE" sz="1600" dirty="0"/>
                    </a:p>
                  </a:txBody>
                  <a:tcPr/>
                </a:tc>
              </a:tr>
              <a:tr h="31054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Zeile 03 Sonstige Transfererträge</a:t>
                      </a:r>
                    </a:p>
                    <a:p>
                      <a:r>
                        <a:rPr lang="de-DE" sz="1100" dirty="0" smtClean="0"/>
                        <a:t>Z.B. Gute</a:t>
                      </a:r>
                      <a:r>
                        <a:rPr lang="de-DE" sz="1100" baseline="0" dirty="0" smtClean="0"/>
                        <a:t> Schule 2020, Grundsicherung, gewährte Asylhilfen, erzieherische Hilfen, Amtsvormundschaften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+4,85 Mio.</a:t>
                      </a:r>
                      <a:endParaRPr lang="de-DE" sz="1600" dirty="0"/>
                    </a:p>
                  </a:txBody>
                  <a:tcPr/>
                </a:tc>
              </a:tr>
              <a:tr h="31054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Zeile 04 Öffentlich-rechtliche Leistungsentgelte</a:t>
                      </a:r>
                    </a:p>
                    <a:p>
                      <a:r>
                        <a:rPr lang="de-DE" sz="1100" dirty="0" smtClean="0"/>
                        <a:t>Z.B. Verwaltungs-</a:t>
                      </a:r>
                      <a:r>
                        <a:rPr lang="de-DE" sz="1100" baseline="0" dirty="0" smtClean="0"/>
                        <a:t> und Benutzungs</a:t>
                      </a:r>
                      <a:r>
                        <a:rPr lang="de-DE" sz="1100" dirty="0" smtClean="0"/>
                        <a:t>gebühren,</a:t>
                      </a:r>
                      <a:r>
                        <a:rPr lang="de-DE" sz="1100" baseline="0" dirty="0" smtClean="0"/>
                        <a:t> Elternbeiträge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+1,49 Mio.</a:t>
                      </a:r>
                      <a:endParaRPr lang="de-DE" sz="1600" dirty="0"/>
                    </a:p>
                  </a:txBody>
                  <a:tcPr/>
                </a:tc>
              </a:tr>
              <a:tr h="44685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Zeile 06</a:t>
                      </a:r>
                      <a:r>
                        <a:rPr lang="de-DE" sz="1600" baseline="0" dirty="0" smtClean="0"/>
                        <a:t> Kostenerstattungen und Kostenumlagen</a:t>
                      </a:r>
                    </a:p>
                    <a:p>
                      <a:r>
                        <a:rPr lang="de-DE" sz="1100" baseline="0" dirty="0" smtClean="0"/>
                        <a:t>Z.B. Leistungsbeteiligung Grundsicherung, Kosten der Unterkunft, Erstattungen UMA, erzieherische Hilfen, Erstattungen LVR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-1,98</a:t>
                      </a:r>
                      <a:r>
                        <a:rPr lang="de-DE" sz="1600" baseline="0" dirty="0" smtClean="0"/>
                        <a:t> Mio.</a:t>
                      </a:r>
                      <a:endParaRPr lang="de-DE" sz="1600" dirty="0"/>
                    </a:p>
                  </a:txBody>
                  <a:tcPr/>
                </a:tc>
              </a:tr>
              <a:tr h="44685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Zeile 07 Sonstige ordentliche Erträge</a:t>
                      </a:r>
                    </a:p>
                    <a:p>
                      <a:r>
                        <a:rPr lang="de-DE" sz="1100" dirty="0" smtClean="0"/>
                        <a:t>Z.B. Wertberichtigungen, Säumniszuschläge, Bußgelder, Veräußerung Grundstücke, Kinderbetreuung freie Träger, Konzessionsabgaben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+6,77</a:t>
                      </a:r>
                      <a:r>
                        <a:rPr lang="de-DE" sz="1600" baseline="0" dirty="0" smtClean="0"/>
                        <a:t> Mio.</a:t>
                      </a:r>
                      <a:endParaRPr lang="de-DE" sz="1600" dirty="0" smtClean="0"/>
                    </a:p>
                  </a:txBody>
                  <a:tcPr/>
                </a:tc>
              </a:tr>
              <a:tr h="339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sng" dirty="0" smtClean="0"/>
                        <a:t>Abweichung Gesamt (Mehrerträge)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sng" dirty="0" smtClean="0"/>
                        <a:t>+29,1</a:t>
                      </a:r>
                      <a:r>
                        <a:rPr lang="de-DE" sz="1600" b="1" u="sng" baseline="0" dirty="0" smtClean="0"/>
                        <a:t> </a:t>
                      </a:r>
                      <a:r>
                        <a:rPr lang="de-DE" sz="1600" b="1" u="sng" dirty="0" smtClean="0"/>
                        <a:t>Mio.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9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840760" cy="792088"/>
          </a:xfrm>
        </p:spPr>
        <p:txBody>
          <a:bodyPr/>
          <a:lstStyle/>
          <a:p>
            <a:pPr algn="l"/>
            <a:r>
              <a:rPr lang="de-DE" sz="3600" dirty="0">
                <a:solidFill>
                  <a:schemeClr val="bg1"/>
                </a:solidFill>
              </a:rPr>
              <a:t>Ergebnisplancontrolling 2018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86266"/>
              </p:ext>
            </p:extLst>
          </p:nvPr>
        </p:nvGraphicFramePr>
        <p:xfrm>
          <a:off x="36040" y="1268760"/>
          <a:ext cx="9037077" cy="4553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50994"/>
                <a:gridCol w="1786083"/>
              </a:tblGrid>
              <a:tr h="360040">
                <a:tc>
                  <a:txBody>
                    <a:bodyPr/>
                    <a:lstStyle/>
                    <a:p>
                      <a:r>
                        <a:rPr lang="de-DE" sz="2000" u="sng" dirty="0" smtClean="0"/>
                        <a:t>Aufwendungen</a:t>
                      </a:r>
                      <a:endParaRPr lang="de-DE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u="sng" dirty="0" smtClean="0"/>
                        <a:t>EUR</a:t>
                      </a:r>
                      <a:endParaRPr lang="de-DE" sz="2000" u="sng" dirty="0"/>
                    </a:p>
                  </a:txBody>
                  <a:tcPr/>
                </a:tc>
              </a:tr>
              <a:tr h="36869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Zeile</a:t>
                      </a:r>
                      <a:r>
                        <a:rPr lang="de-DE" sz="1600" baseline="0" dirty="0" smtClean="0"/>
                        <a:t> 11 Personalaufwendungen</a:t>
                      </a:r>
                    </a:p>
                    <a:p>
                      <a:r>
                        <a:rPr lang="de-DE" sz="1100" baseline="0" dirty="0" smtClean="0"/>
                        <a:t>Z.B. Aufwendungen für Beschäftigte, Rückstellungen für Altersteilzeit, Pension, Beihilfe, Urlaub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+11,09 Mio.</a:t>
                      </a:r>
                      <a:endParaRPr lang="de-DE" sz="1600" dirty="0"/>
                    </a:p>
                  </a:txBody>
                  <a:tcPr/>
                </a:tc>
              </a:tr>
              <a:tr h="36869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Zeile 13</a:t>
                      </a:r>
                      <a:r>
                        <a:rPr lang="de-DE" sz="1600" baseline="0" dirty="0" smtClean="0"/>
                        <a:t> Aufwendungen für Sach- und Dienstleistungen</a:t>
                      </a:r>
                    </a:p>
                    <a:p>
                      <a:r>
                        <a:rPr lang="de-DE" sz="1100" baseline="0" dirty="0" smtClean="0"/>
                        <a:t>Z.B. Straßenbauprogramm, IT- und TK-Dienste, Sanierungen und Gebäude-, Grundstücksunterhaltung, Gute Schule 2020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+12,79 Mio.</a:t>
                      </a:r>
                      <a:endParaRPr lang="de-DE" sz="1600" dirty="0"/>
                    </a:p>
                  </a:txBody>
                  <a:tcPr/>
                </a:tc>
              </a:tr>
              <a:tr h="368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Zeile 14 Bilanzielle Abschreibungen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-3,02</a:t>
                      </a:r>
                      <a:r>
                        <a:rPr lang="de-DE" sz="1600" baseline="0" dirty="0" smtClean="0"/>
                        <a:t> Mio.</a:t>
                      </a:r>
                      <a:endParaRPr lang="de-DE" sz="1600" dirty="0" smtClean="0"/>
                    </a:p>
                  </a:txBody>
                  <a:tcPr/>
                </a:tc>
              </a:tr>
              <a:tr h="368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Zeile 15 Transferaufwendungen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Z.B. Schulsozialarbeit, sonstige</a:t>
                      </a:r>
                      <a:r>
                        <a:rPr lang="de-DE" sz="1100" baseline="0" dirty="0" smtClean="0"/>
                        <a:t> Hilfen, Krankenhilfe für Asylberechtigte, Unterkünfte für Asylbewerber, ältere und pflegebedürftige Menschen, Trägerrettungsprogramm, erzieherische Hilfen, r</a:t>
                      </a:r>
                      <a:r>
                        <a:rPr lang="de-DE" sz="1100" dirty="0" smtClean="0"/>
                        <a:t>äumliche</a:t>
                      </a:r>
                      <a:r>
                        <a:rPr lang="de-DE" sz="1100" baseline="0" dirty="0" smtClean="0"/>
                        <a:t> Entwicklung, Rückstellung Altersteilzeit OGM GmbH, Theater Oberhausen, Gewerbesteuerumlage</a:t>
                      </a:r>
                      <a:endParaRPr lang="de-D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+3,46 Mio.</a:t>
                      </a:r>
                    </a:p>
                  </a:txBody>
                  <a:tcPr/>
                </a:tc>
              </a:tr>
              <a:tr h="368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Zeile 16 Sonstige ordentliche Aufwendungen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Z.B. Gerichtskosten, Schadensfälle, </a:t>
                      </a:r>
                      <a:r>
                        <a:rPr lang="de-DE" sz="1100" dirty="0" err="1" smtClean="0"/>
                        <a:t>BuT</a:t>
                      </a:r>
                      <a:r>
                        <a:rPr lang="de-DE" sz="1100" dirty="0" smtClean="0"/>
                        <a:t>, Pauschalwert- und Einzelwertberichtigungen</a:t>
                      </a:r>
                      <a:r>
                        <a:rPr lang="de-DE" sz="1100" baseline="0" dirty="0" smtClean="0"/>
                        <a:t>, Leistungsbeteiligung Grundsicherung, Wertkorrekturen zu Forderungen, Rückstellungen KTE</a:t>
                      </a:r>
                      <a:endParaRPr lang="de-D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+9,92 Mio.</a:t>
                      </a:r>
                    </a:p>
                  </a:txBody>
                  <a:tcPr/>
                </a:tc>
              </a:tr>
              <a:tr h="368690">
                <a:tc>
                  <a:txBody>
                    <a:bodyPr/>
                    <a:lstStyle/>
                    <a:p>
                      <a:r>
                        <a:rPr lang="de-DE" sz="1600" b="1" u="sng" dirty="0" smtClean="0"/>
                        <a:t>Abweichung Gesamt (Mehraufwendungen)</a:t>
                      </a:r>
                      <a:endParaRPr lang="de-DE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u="sng" dirty="0" smtClean="0"/>
                        <a:t>+34,2</a:t>
                      </a:r>
                      <a:r>
                        <a:rPr lang="de-DE" sz="1600" b="1" u="sng" baseline="0" dirty="0" smtClean="0"/>
                        <a:t> </a:t>
                      </a:r>
                      <a:r>
                        <a:rPr lang="de-DE" sz="1600" b="1" u="sng" baseline="0" dirty="0" err="1" smtClean="0"/>
                        <a:t>Mio</a:t>
                      </a:r>
                      <a:endParaRPr lang="de-DE" sz="1600" b="1" u="sng" dirty="0"/>
                    </a:p>
                  </a:txBody>
                  <a:tcPr/>
                </a:tc>
              </a:tr>
              <a:tr h="36869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Finanzerträge sowie Zins- und sonstige</a:t>
                      </a:r>
                      <a:r>
                        <a:rPr lang="de-DE" sz="1600" baseline="0" dirty="0" smtClean="0"/>
                        <a:t> Finanzaufwendungen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-7,17 Mio.</a:t>
                      </a:r>
                      <a:endParaRPr lang="de-DE" sz="1600" dirty="0"/>
                    </a:p>
                  </a:txBody>
                  <a:tcPr/>
                </a:tc>
              </a:tr>
              <a:tr h="368690">
                <a:tc>
                  <a:txBody>
                    <a:bodyPr/>
                    <a:lstStyle/>
                    <a:p>
                      <a:r>
                        <a:rPr lang="de-DE" sz="1600" b="1" u="sng" dirty="0" smtClean="0"/>
                        <a:t>Abweichung Jahresergebnis</a:t>
                      </a:r>
                      <a:endParaRPr lang="de-DE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u="sng" dirty="0" smtClean="0"/>
                        <a:t>+2,07</a:t>
                      </a:r>
                      <a:r>
                        <a:rPr lang="de-DE" sz="1600" b="1" u="sng" baseline="0" dirty="0" smtClean="0"/>
                        <a:t> Mio.</a:t>
                      </a:r>
                      <a:endParaRPr lang="de-DE" sz="1600" b="1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62091" y="6093296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Dargestellt wurden nur die Abweichungen vom Planansatz 2018 zum Jahres IST 2018 im Hinblick auf das Gesamtergebnis. Insgesamt wurde das Haushaltsjahr 2018 mit einem </a:t>
            </a:r>
            <a:r>
              <a:rPr lang="de-DE" sz="1400" b="1" u="sng" dirty="0" smtClean="0"/>
              <a:t>Jahresergebnis in Höhe von +2.858.251,20 EUR</a:t>
            </a:r>
            <a:r>
              <a:rPr lang="de-DE" sz="1400" dirty="0" smtClean="0"/>
              <a:t> abgeschlossen.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883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22743"/>
              </p:ext>
            </p:extLst>
          </p:nvPr>
        </p:nvGraphicFramePr>
        <p:xfrm>
          <a:off x="23736" y="1124744"/>
          <a:ext cx="9120264" cy="684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Acrobat Document" r:id="rId3" imgW="8020016" imgH="5667355" progId="AcroExch.Document.DC">
                  <p:embed/>
                </p:oleObj>
              </mc:Choice>
              <mc:Fallback>
                <p:oleObj name="Acrobat Document" r:id="rId3" imgW="8020016" imgH="56673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36" y="1124744"/>
                        <a:ext cx="9120264" cy="6840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840760" cy="792088"/>
          </a:xfrm>
        </p:spPr>
        <p:txBody>
          <a:bodyPr/>
          <a:lstStyle/>
          <a:p>
            <a:pPr algn="l"/>
            <a:r>
              <a:rPr lang="de-DE" sz="3600" dirty="0">
                <a:solidFill>
                  <a:schemeClr val="bg1"/>
                </a:solidFill>
              </a:rPr>
              <a:t>Ergebnisplancontrolling 2018</a:t>
            </a:r>
          </a:p>
        </p:txBody>
      </p:sp>
    </p:spTree>
    <p:extLst>
      <p:ext uri="{BB962C8B-B14F-4D97-AF65-F5344CB8AC3E}">
        <p14:creationId xmlns:p14="http://schemas.microsoft.com/office/powerpoint/2010/main" val="2447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de-DE" dirty="0" smtClean="0"/>
              <a:t>Haushalt 2019</a:t>
            </a:r>
            <a:endParaRPr lang="de-DE" dirty="0"/>
          </a:p>
        </p:txBody>
      </p:sp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05"/>
          <p:cNvSpPr>
            <a:spLocks noChangeArrowheads="1"/>
          </p:cNvSpPr>
          <p:nvPr/>
        </p:nvSpPr>
        <p:spPr bwMode="auto">
          <a:xfrm>
            <a:off x="7516813" y="2949575"/>
            <a:ext cx="1133475" cy="1263650"/>
          </a:xfrm>
          <a:prstGeom prst="rect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2124075" y="692150"/>
            <a:ext cx="2971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1600">
                <a:solidFill>
                  <a:schemeClr val="bg1"/>
                </a:solidFill>
              </a:rPr>
              <a:t>Gesamtübersicht</a:t>
            </a:r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5124" name="Rectangle 1075"/>
          <p:cNvSpPr>
            <a:spLocks noChangeArrowheads="1"/>
          </p:cNvSpPr>
          <p:nvPr/>
        </p:nvSpPr>
        <p:spPr bwMode="auto">
          <a:xfrm>
            <a:off x="7524750" y="2133600"/>
            <a:ext cx="1133475" cy="719138"/>
          </a:xfrm>
          <a:prstGeom prst="rect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Oval 1076"/>
          <p:cNvSpPr>
            <a:spLocks noChangeArrowheads="1"/>
          </p:cNvSpPr>
          <p:nvPr/>
        </p:nvSpPr>
        <p:spPr bwMode="auto">
          <a:xfrm>
            <a:off x="1116013" y="4292600"/>
            <a:ext cx="2808287" cy="1655763"/>
          </a:xfrm>
          <a:prstGeom prst="ellipse">
            <a:avLst/>
          </a:prstGeom>
          <a:solidFill>
            <a:srgbClr val="00CC00">
              <a:alpha val="50195"/>
            </a:srgbClr>
          </a:solidFill>
          <a:ln w="381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1077"/>
          <p:cNvSpPr>
            <a:spLocks noChangeArrowheads="1"/>
          </p:cNvSpPr>
          <p:nvPr/>
        </p:nvSpPr>
        <p:spPr bwMode="auto">
          <a:xfrm>
            <a:off x="5219700" y="2133600"/>
            <a:ext cx="1133475" cy="719138"/>
          </a:xfrm>
          <a:prstGeom prst="rect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Rectangle 1078"/>
          <p:cNvSpPr>
            <a:spLocks noChangeArrowheads="1"/>
          </p:cNvSpPr>
          <p:nvPr/>
        </p:nvSpPr>
        <p:spPr bwMode="auto">
          <a:xfrm>
            <a:off x="2555875" y="2276475"/>
            <a:ext cx="947738" cy="1081088"/>
          </a:xfrm>
          <a:prstGeom prst="rect">
            <a:avLst/>
          </a:prstGeom>
          <a:solidFill>
            <a:srgbClr val="CCFFCC">
              <a:alpha val="50195"/>
            </a:srgbClr>
          </a:solidFill>
          <a:ln w="28575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8" name="Rectangle 1079"/>
          <p:cNvSpPr>
            <a:spLocks noChangeArrowheads="1"/>
          </p:cNvSpPr>
          <p:nvPr/>
        </p:nvSpPr>
        <p:spPr bwMode="auto">
          <a:xfrm>
            <a:off x="1476375" y="2276475"/>
            <a:ext cx="976313" cy="719138"/>
          </a:xfrm>
          <a:prstGeom prst="rect">
            <a:avLst/>
          </a:prstGeom>
          <a:solidFill>
            <a:schemeClr val="accent1">
              <a:alpha val="50195"/>
            </a:schemeClr>
          </a:solidFill>
          <a:ln w="28575">
            <a:solidFill>
              <a:srgbClr val="6699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9" name="Text Box 1080"/>
          <p:cNvSpPr txBox="1">
            <a:spLocks noChangeArrowheads="1"/>
          </p:cNvSpPr>
          <p:nvPr/>
        </p:nvSpPr>
        <p:spPr bwMode="auto">
          <a:xfrm>
            <a:off x="1547813" y="1628775"/>
            <a:ext cx="1943100" cy="455613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b="1"/>
              <a:t>Ergebnisplan</a:t>
            </a:r>
          </a:p>
        </p:txBody>
      </p:sp>
      <p:sp>
        <p:nvSpPr>
          <p:cNvPr id="5130" name="Text Box 1081"/>
          <p:cNvSpPr txBox="1">
            <a:spLocks noChangeArrowheads="1"/>
          </p:cNvSpPr>
          <p:nvPr/>
        </p:nvSpPr>
        <p:spPr bwMode="auto">
          <a:xfrm>
            <a:off x="5003800" y="1268413"/>
            <a:ext cx="1631950" cy="728662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>
                <a:latin typeface="Arial Narrow" charset="0"/>
              </a:rPr>
              <a:t>Verbindlichkeiten aus Krediten zur Liquiditätssicherung</a:t>
            </a:r>
          </a:p>
        </p:txBody>
      </p:sp>
      <p:sp>
        <p:nvSpPr>
          <p:cNvPr id="5131" name="Text Box 1082"/>
          <p:cNvSpPr txBox="1">
            <a:spLocks noChangeArrowheads="1"/>
          </p:cNvSpPr>
          <p:nvPr/>
        </p:nvSpPr>
        <p:spPr bwMode="auto">
          <a:xfrm>
            <a:off x="1403350" y="2276475"/>
            <a:ext cx="1152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200">
                <a:latin typeface="Arial Narrow" charset="0"/>
              </a:rPr>
              <a:t>ordentl.</a:t>
            </a:r>
          </a:p>
          <a:p>
            <a:pPr algn="ctr"/>
            <a:r>
              <a:rPr lang="de-DE" sz="1200">
                <a:latin typeface="Arial Narrow" charset="0"/>
              </a:rPr>
              <a:t>Aufwendungen</a:t>
            </a:r>
            <a:endParaRPr lang="de-DE" sz="1200" b="1">
              <a:latin typeface="Arial Narrow" charset="0"/>
            </a:endParaRPr>
          </a:p>
          <a:p>
            <a:pPr algn="ctr"/>
            <a:r>
              <a:rPr lang="de-DE" sz="1400">
                <a:latin typeface="Arial Narrow" charset="0"/>
              </a:rPr>
              <a:t>817,9</a:t>
            </a:r>
            <a:endParaRPr lang="de-DE" sz="800">
              <a:latin typeface="Arial Narrow" charset="0"/>
            </a:endParaRPr>
          </a:p>
        </p:txBody>
      </p:sp>
      <p:sp>
        <p:nvSpPr>
          <p:cNvPr id="5132" name="Text Box 1083"/>
          <p:cNvSpPr txBox="1">
            <a:spLocks noChangeArrowheads="1"/>
          </p:cNvSpPr>
          <p:nvPr/>
        </p:nvSpPr>
        <p:spPr bwMode="auto">
          <a:xfrm>
            <a:off x="2484438" y="2420938"/>
            <a:ext cx="114300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200">
                <a:latin typeface="Arial Narrow" charset="0"/>
              </a:rPr>
              <a:t>ordentl.</a:t>
            </a:r>
          </a:p>
          <a:p>
            <a:pPr algn="ctr"/>
            <a:r>
              <a:rPr lang="de-DE" sz="1200">
                <a:latin typeface="Arial Narrow" charset="0"/>
              </a:rPr>
              <a:t>Erträge</a:t>
            </a:r>
          </a:p>
          <a:p>
            <a:pPr algn="ctr"/>
            <a:r>
              <a:rPr lang="de-DE" sz="1400">
                <a:latin typeface="Arial Narrow" charset="0"/>
              </a:rPr>
              <a:t>843,2</a:t>
            </a:r>
            <a:endParaRPr lang="de-DE" sz="1600">
              <a:latin typeface="Arial Narrow" charset="0"/>
            </a:endParaRPr>
          </a:p>
        </p:txBody>
      </p:sp>
      <p:sp>
        <p:nvSpPr>
          <p:cNvPr id="5133" name="Text Box 1084"/>
          <p:cNvSpPr txBox="1">
            <a:spLocks noChangeArrowheads="1"/>
          </p:cNvSpPr>
          <p:nvPr/>
        </p:nvSpPr>
        <p:spPr bwMode="auto">
          <a:xfrm>
            <a:off x="7524750" y="1916113"/>
            <a:ext cx="1123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de-DE" sz="1200">
              <a:latin typeface="Arial Narrow" charset="0"/>
            </a:endParaRPr>
          </a:p>
          <a:p>
            <a:pPr algn="ctr"/>
            <a:endParaRPr lang="de-DE" sz="1200" b="1">
              <a:latin typeface="Arial Narrow" charset="0"/>
            </a:endParaRPr>
          </a:p>
          <a:p>
            <a:pPr algn="ctr"/>
            <a:r>
              <a:rPr lang="de-DE" b="1">
                <a:latin typeface="Arial Narrow" charset="0"/>
              </a:rPr>
              <a:t>291,2</a:t>
            </a:r>
          </a:p>
          <a:p>
            <a:pPr algn="ctr"/>
            <a:r>
              <a:rPr lang="de-DE" sz="800">
                <a:latin typeface="Arial Narrow" charset="0"/>
              </a:rPr>
              <a:t>(31.12.2019)</a:t>
            </a:r>
          </a:p>
        </p:txBody>
      </p:sp>
      <p:sp>
        <p:nvSpPr>
          <p:cNvPr id="5134" name="Line 1085"/>
          <p:cNvSpPr>
            <a:spLocks noChangeShapeType="1"/>
          </p:cNvSpPr>
          <p:nvPr/>
        </p:nvSpPr>
        <p:spPr bwMode="auto">
          <a:xfrm>
            <a:off x="1908175" y="4005263"/>
            <a:ext cx="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5" name="Text Box 1086"/>
          <p:cNvSpPr txBox="1">
            <a:spLocks noChangeArrowheads="1"/>
          </p:cNvSpPr>
          <p:nvPr/>
        </p:nvSpPr>
        <p:spPr bwMode="auto">
          <a:xfrm>
            <a:off x="1547813" y="479742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Arial Narrow" charset="0"/>
              </a:rPr>
              <a:t>Jahresergebnis</a:t>
            </a:r>
          </a:p>
          <a:p>
            <a:pPr algn="ctr"/>
            <a:r>
              <a:rPr lang="de-DE" b="1">
                <a:latin typeface="Arial Narrow" charset="0"/>
              </a:rPr>
              <a:t>+ 0,8</a:t>
            </a:r>
          </a:p>
        </p:txBody>
      </p:sp>
      <p:sp>
        <p:nvSpPr>
          <p:cNvPr id="5136" name="Line 1087"/>
          <p:cNvSpPr>
            <a:spLocks noChangeShapeType="1"/>
          </p:cNvSpPr>
          <p:nvPr/>
        </p:nvSpPr>
        <p:spPr bwMode="auto">
          <a:xfrm>
            <a:off x="1258888" y="3789363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7" name="Line 1088"/>
          <p:cNvSpPr>
            <a:spLocks noChangeShapeType="1"/>
          </p:cNvSpPr>
          <p:nvPr/>
        </p:nvSpPr>
        <p:spPr bwMode="auto">
          <a:xfrm flipH="1">
            <a:off x="4572000" y="1557338"/>
            <a:ext cx="0" cy="2159000"/>
          </a:xfrm>
          <a:prstGeom prst="line">
            <a:avLst/>
          </a:prstGeom>
          <a:noFill/>
          <a:ln w="635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8" name="Oval 1089"/>
          <p:cNvSpPr>
            <a:spLocks noChangeArrowheads="1"/>
          </p:cNvSpPr>
          <p:nvPr/>
        </p:nvSpPr>
        <p:spPr bwMode="auto">
          <a:xfrm>
            <a:off x="5627688" y="4576763"/>
            <a:ext cx="2714625" cy="1082675"/>
          </a:xfrm>
          <a:prstGeom prst="ellipse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Arial Narrow" charset="0"/>
              </a:rPr>
              <a:t>Zinsen insgesamt</a:t>
            </a:r>
          </a:p>
          <a:p>
            <a:pPr algn="ctr"/>
            <a:r>
              <a:rPr lang="de-DE" b="1">
                <a:latin typeface="Arial Narrow" charset="0"/>
              </a:rPr>
              <a:t>25,0</a:t>
            </a:r>
          </a:p>
        </p:txBody>
      </p:sp>
      <p:sp>
        <p:nvSpPr>
          <p:cNvPr id="5139" name="Text Box 1090"/>
          <p:cNvSpPr txBox="1">
            <a:spLocks noChangeArrowheads="1"/>
          </p:cNvSpPr>
          <p:nvPr/>
        </p:nvSpPr>
        <p:spPr bwMode="auto">
          <a:xfrm>
            <a:off x="0" y="2997200"/>
            <a:ext cx="13684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200">
                <a:latin typeface="Arial Narrow" charset="0"/>
              </a:rPr>
              <a:t>Ordentliches Ergebnis</a:t>
            </a:r>
          </a:p>
          <a:p>
            <a:pPr algn="ctr"/>
            <a:r>
              <a:rPr lang="de-DE" sz="1200">
                <a:latin typeface="Arial Narrow" charset="0"/>
              </a:rPr>
              <a:t>(Saldo)</a:t>
            </a:r>
          </a:p>
        </p:txBody>
      </p:sp>
      <p:sp>
        <p:nvSpPr>
          <p:cNvPr id="5140" name="Line 1091"/>
          <p:cNvSpPr>
            <a:spLocks noChangeShapeType="1"/>
          </p:cNvSpPr>
          <p:nvPr/>
        </p:nvSpPr>
        <p:spPr bwMode="auto">
          <a:xfrm>
            <a:off x="1258888" y="3213100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41" name="Rectangle 1092"/>
          <p:cNvSpPr>
            <a:spLocks noChangeArrowheads="1"/>
          </p:cNvSpPr>
          <p:nvPr/>
        </p:nvSpPr>
        <p:spPr bwMode="auto">
          <a:xfrm>
            <a:off x="1476375" y="3068638"/>
            <a:ext cx="971550" cy="304800"/>
          </a:xfrm>
          <a:prstGeom prst="rect">
            <a:avLst/>
          </a:prstGeom>
          <a:solidFill>
            <a:srgbClr val="00CC00">
              <a:alpha val="49803"/>
            </a:srgbClr>
          </a:solidFill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42" name="Text Box 1093"/>
          <p:cNvSpPr txBox="1">
            <a:spLocks noChangeArrowheads="1"/>
          </p:cNvSpPr>
          <p:nvPr/>
        </p:nvSpPr>
        <p:spPr bwMode="auto">
          <a:xfrm>
            <a:off x="1692275" y="3068638"/>
            <a:ext cx="539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b="1">
                <a:latin typeface="Arial Narrow" charset="0"/>
              </a:rPr>
              <a:t>+ 25,3</a:t>
            </a:r>
          </a:p>
        </p:txBody>
      </p:sp>
      <p:sp>
        <p:nvSpPr>
          <p:cNvPr id="5143" name="Rectangle 1094"/>
          <p:cNvSpPr>
            <a:spLocks noChangeArrowheads="1"/>
          </p:cNvSpPr>
          <p:nvPr/>
        </p:nvSpPr>
        <p:spPr bwMode="auto">
          <a:xfrm>
            <a:off x="1476375" y="3573463"/>
            <a:ext cx="971550" cy="304800"/>
          </a:xfrm>
          <a:prstGeom prst="rect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44" name="Text Box 1095"/>
          <p:cNvSpPr txBox="1">
            <a:spLocks noChangeArrowheads="1"/>
          </p:cNvSpPr>
          <p:nvPr/>
        </p:nvSpPr>
        <p:spPr bwMode="auto">
          <a:xfrm>
            <a:off x="0" y="36449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200">
                <a:latin typeface="Arial Narrow" charset="0"/>
              </a:rPr>
              <a:t>Finanzergebnis</a:t>
            </a:r>
          </a:p>
          <a:p>
            <a:pPr algn="ctr"/>
            <a:r>
              <a:rPr lang="de-DE" sz="1200">
                <a:latin typeface="Arial Narrow" charset="0"/>
              </a:rPr>
              <a:t>(Saldo)</a:t>
            </a:r>
          </a:p>
        </p:txBody>
      </p:sp>
      <p:sp>
        <p:nvSpPr>
          <p:cNvPr id="5145" name="Text Box 1096"/>
          <p:cNvSpPr txBox="1">
            <a:spLocks noChangeArrowheads="1"/>
          </p:cNvSpPr>
          <p:nvPr/>
        </p:nvSpPr>
        <p:spPr bwMode="auto">
          <a:xfrm>
            <a:off x="1687513" y="3573463"/>
            <a:ext cx="508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b="1">
                <a:latin typeface="Arial Narrow" charset="0"/>
              </a:rPr>
              <a:t>- 24,5</a:t>
            </a:r>
          </a:p>
        </p:txBody>
      </p:sp>
      <p:sp>
        <p:nvSpPr>
          <p:cNvPr id="5146" name="Text Box 1097"/>
          <p:cNvSpPr txBox="1">
            <a:spLocks noChangeArrowheads="1"/>
          </p:cNvSpPr>
          <p:nvPr/>
        </p:nvSpPr>
        <p:spPr bwMode="auto">
          <a:xfrm>
            <a:off x="7235825" y="1268413"/>
            <a:ext cx="1631950" cy="728662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>
                <a:latin typeface="Arial Narrow" charset="0"/>
              </a:rPr>
              <a:t>Verbindlichkeiten aus Krediten für Investitionen</a:t>
            </a:r>
          </a:p>
        </p:txBody>
      </p:sp>
      <p:sp>
        <p:nvSpPr>
          <p:cNvPr id="5147" name="Rectangle 1098"/>
          <p:cNvSpPr>
            <a:spLocks noChangeArrowheads="1"/>
          </p:cNvSpPr>
          <p:nvPr/>
        </p:nvSpPr>
        <p:spPr bwMode="auto">
          <a:xfrm>
            <a:off x="5219700" y="2957513"/>
            <a:ext cx="1133475" cy="1263650"/>
          </a:xfrm>
          <a:prstGeom prst="rect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48" name="Text Box 1099"/>
          <p:cNvSpPr txBox="1">
            <a:spLocks noChangeArrowheads="1"/>
          </p:cNvSpPr>
          <p:nvPr/>
        </p:nvSpPr>
        <p:spPr bwMode="auto">
          <a:xfrm>
            <a:off x="5219700" y="3017838"/>
            <a:ext cx="1169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200">
                <a:latin typeface="Arial Narrow" charset="0"/>
              </a:rPr>
              <a:t>Zinsen für </a:t>
            </a:r>
          </a:p>
          <a:p>
            <a:pPr algn="ctr" eaLnBrk="1" hangingPunct="1"/>
            <a:r>
              <a:rPr lang="de-DE" sz="1200">
                <a:latin typeface="Arial Narrow" charset="0"/>
              </a:rPr>
              <a:t>Verbindlichkeiten </a:t>
            </a:r>
          </a:p>
          <a:p>
            <a:pPr algn="ctr" eaLnBrk="1" hangingPunct="1"/>
            <a:r>
              <a:rPr lang="de-DE" sz="1200">
                <a:latin typeface="Arial Narrow" charset="0"/>
              </a:rPr>
              <a:t>aus Liquiditäts- </a:t>
            </a:r>
            <a:br>
              <a:rPr lang="de-DE" sz="1200">
                <a:latin typeface="Arial Narrow" charset="0"/>
              </a:rPr>
            </a:br>
            <a:r>
              <a:rPr lang="de-DE" sz="1200">
                <a:latin typeface="Arial Narrow" charset="0"/>
              </a:rPr>
              <a:t>sicherung</a:t>
            </a:r>
          </a:p>
        </p:txBody>
      </p:sp>
      <p:sp>
        <p:nvSpPr>
          <p:cNvPr id="5149" name="Text Box 1100"/>
          <p:cNvSpPr txBox="1">
            <a:spLocks noChangeArrowheads="1"/>
          </p:cNvSpPr>
          <p:nvPr/>
        </p:nvSpPr>
        <p:spPr bwMode="auto">
          <a:xfrm>
            <a:off x="7524750" y="2997200"/>
            <a:ext cx="116998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200">
                <a:latin typeface="Arial Narrow" charset="0"/>
              </a:rPr>
              <a:t>Zinsen für </a:t>
            </a:r>
          </a:p>
          <a:p>
            <a:pPr algn="ctr" eaLnBrk="1" hangingPunct="1"/>
            <a:r>
              <a:rPr lang="de-DE" sz="1200">
                <a:latin typeface="Arial Narrow" charset="0"/>
              </a:rPr>
              <a:t>Verbindlichkeiten </a:t>
            </a:r>
          </a:p>
          <a:p>
            <a:pPr algn="ctr" eaLnBrk="1" hangingPunct="1"/>
            <a:r>
              <a:rPr lang="de-DE" sz="1200">
                <a:latin typeface="Arial Narrow" charset="0"/>
              </a:rPr>
              <a:t>aus Krediten für  </a:t>
            </a:r>
            <a:br>
              <a:rPr lang="de-DE" sz="1200">
                <a:latin typeface="Arial Narrow" charset="0"/>
              </a:rPr>
            </a:br>
            <a:r>
              <a:rPr lang="de-DE" sz="1200">
                <a:latin typeface="Arial Narrow" charset="0"/>
              </a:rPr>
              <a:t>Investitionen</a:t>
            </a:r>
          </a:p>
          <a:p>
            <a:pPr algn="ctr" eaLnBrk="1" hangingPunct="1"/>
            <a:endParaRPr lang="de-DE" sz="1200">
              <a:latin typeface="Arial Narrow" charset="0"/>
            </a:endParaRPr>
          </a:p>
        </p:txBody>
      </p:sp>
      <p:sp>
        <p:nvSpPr>
          <p:cNvPr id="5150" name="Line 1101"/>
          <p:cNvSpPr>
            <a:spLocks noChangeShapeType="1"/>
          </p:cNvSpPr>
          <p:nvPr/>
        </p:nvSpPr>
        <p:spPr bwMode="auto">
          <a:xfrm>
            <a:off x="5821363" y="4292600"/>
            <a:ext cx="287337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51" name="Line 1102"/>
          <p:cNvSpPr>
            <a:spLocks noChangeShapeType="1"/>
          </p:cNvSpPr>
          <p:nvPr/>
        </p:nvSpPr>
        <p:spPr bwMode="auto">
          <a:xfrm flipH="1">
            <a:off x="7875588" y="4292600"/>
            <a:ext cx="21590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152" name="AutoShape 1103"/>
          <p:cNvCxnSpPr>
            <a:cxnSpLocks noChangeShapeType="1"/>
          </p:cNvCxnSpPr>
          <p:nvPr/>
        </p:nvCxnSpPr>
        <p:spPr bwMode="auto">
          <a:xfrm rot="10800000">
            <a:off x="2555875" y="3716338"/>
            <a:ext cx="2952750" cy="1152525"/>
          </a:xfrm>
          <a:prstGeom prst="bentConnector3">
            <a:avLst>
              <a:gd name="adj1" fmla="val 4214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53" name="Rectangle 1104"/>
          <p:cNvSpPr>
            <a:spLocks noChangeArrowheads="1"/>
          </p:cNvSpPr>
          <p:nvPr/>
        </p:nvSpPr>
        <p:spPr bwMode="auto">
          <a:xfrm>
            <a:off x="5437188" y="2276475"/>
            <a:ext cx="819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b="1">
                <a:latin typeface="Arial Narrow" charset="0"/>
              </a:rPr>
              <a:t>1.602,9</a:t>
            </a:r>
          </a:p>
          <a:p>
            <a:pPr algn="ctr" eaLnBrk="0" hangingPunct="0"/>
            <a:r>
              <a:rPr lang="de-DE" sz="800">
                <a:latin typeface="Arial Narrow" charset="0"/>
              </a:rPr>
              <a:t>(31.12.2019)</a:t>
            </a:r>
            <a:endParaRPr lang="de-DE" sz="800" b="1">
              <a:latin typeface="Arial Narrow" charset="0"/>
            </a:endParaRPr>
          </a:p>
        </p:txBody>
      </p:sp>
      <p:sp>
        <p:nvSpPr>
          <p:cNvPr id="5154" name="Text Box 1106"/>
          <p:cNvSpPr txBox="1">
            <a:spLocks noChangeArrowheads="1"/>
          </p:cNvSpPr>
          <p:nvPr/>
        </p:nvSpPr>
        <p:spPr bwMode="auto">
          <a:xfrm>
            <a:off x="5508625" y="3789363"/>
            <a:ext cx="5556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>
                <a:latin typeface="Arial Narrow" charset="0"/>
              </a:rPr>
              <a:t>14,9</a:t>
            </a:r>
          </a:p>
        </p:txBody>
      </p:sp>
      <p:sp>
        <p:nvSpPr>
          <p:cNvPr id="5155" name="Text Box 1107"/>
          <p:cNvSpPr txBox="1">
            <a:spLocks noChangeArrowheads="1"/>
          </p:cNvSpPr>
          <p:nvPr/>
        </p:nvSpPr>
        <p:spPr bwMode="auto">
          <a:xfrm>
            <a:off x="7812088" y="3789363"/>
            <a:ext cx="5556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>
                <a:latin typeface="Arial Narrow" charset="0"/>
              </a:rPr>
              <a:t>10,1</a:t>
            </a:r>
          </a:p>
        </p:txBody>
      </p:sp>
      <p:sp>
        <p:nvSpPr>
          <p:cNvPr id="5156" name="Text Box 1108"/>
          <p:cNvSpPr txBox="1">
            <a:spLocks noChangeArrowheads="1"/>
          </p:cNvSpPr>
          <p:nvPr/>
        </p:nvSpPr>
        <p:spPr bwMode="auto">
          <a:xfrm>
            <a:off x="3276600" y="37163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/>
              <a:t>darin</a:t>
            </a:r>
          </a:p>
        </p:txBody>
      </p:sp>
      <p:sp>
        <p:nvSpPr>
          <p:cNvPr id="5157" name="Text Box 1109"/>
          <p:cNvSpPr txBox="1">
            <a:spLocks noChangeArrowheads="1"/>
          </p:cNvSpPr>
          <p:nvPr/>
        </p:nvSpPr>
        <p:spPr bwMode="auto">
          <a:xfrm>
            <a:off x="4356100" y="4868863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/>
              <a:t>enthalten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76375" y="115888"/>
            <a:ext cx="403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alt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HAUSHALT 2019 </a:t>
            </a:r>
            <a:endParaRPr lang="de-DE" altLang="de-D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60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841500" y="692150"/>
            <a:ext cx="48244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1600">
                <a:solidFill>
                  <a:schemeClr val="bg1"/>
                </a:solidFill>
              </a:rPr>
              <a:t>Zinsentwicklung 2012 bis 2019 </a:t>
            </a:r>
            <a:r>
              <a:rPr lang="de-DE" sz="900">
                <a:solidFill>
                  <a:schemeClr val="bg1"/>
                </a:solidFill>
              </a:rPr>
              <a:t>in EUR</a:t>
            </a:r>
            <a:endParaRPr lang="de-DE" sz="800">
              <a:solidFill>
                <a:schemeClr val="bg1"/>
              </a:solidFill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819150" y="1700213"/>
          <a:ext cx="7505700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Arbeitsblatt" r:id="rId4" imgW="7029399" imgH="3324157" progId="Excel.Sheet.8">
                  <p:embed/>
                </p:oleObj>
              </mc:Choice>
              <mc:Fallback>
                <p:oleObj name="Arbeitsblatt" r:id="rId4" imgW="7029399" imgH="33241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700213"/>
                        <a:ext cx="7505700" cy="385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AutoShape 5"/>
          <p:cNvSpPr>
            <a:spLocks/>
          </p:cNvSpPr>
          <p:nvPr/>
        </p:nvSpPr>
        <p:spPr bwMode="auto">
          <a:xfrm rot="-5400000">
            <a:off x="2702719" y="4556919"/>
            <a:ext cx="209550" cy="2376488"/>
          </a:xfrm>
          <a:prstGeom prst="leftBrace">
            <a:avLst>
              <a:gd name="adj1" fmla="val 8915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168525" y="6091238"/>
            <a:ext cx="1574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400">
                <a:latin typeface="Arial Narrow" charset="0"/>
              </a:rPr>
              <a:t>Kurzfristige Schulden</a:t>
            </a:r>
          </a:p>
        </p:txBody>
      </p:sp>
      <p:sp>
        <p:nvSpPr>
          <p:cNvPr id="6150" name="AutoShape 7"/>
          <p:cNvSpPr>
            <a:spLocks/>
          </p:cNvSpPr>
          <p:nvPr/>
        </p:nvSpPr>
        <p:spPr bwMode="auto">
          <a:xfrm rot="-5400000">
            <a:off x="6136481" y="3756819"/>
            <a:ext cx="211138" cy="3975100"/>
          </a:xfrm>
          <a:prstGeom prst="leftBrace">
            <a:avLst>
              <a:gd name="adj1" fmla="val 1581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572125" y="6097588"/>
            <a:ext cx="1600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400">
                <a:latin typeface="Arial Narrow" charset="0"/>
              </a:rPr>
              <a:t>Langfristige Schulden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76375" y="115888"/>
            <a:ext cx="403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alt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HAUSHALT 2019 </a:t>
            </a:r>
            <a:endParaRPr lang="de-DE" altLang="de-D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666644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Bildschirmpräsentation (4:3)</PresentationFormat>
  <Paragraphs>232</Paragraphs>
  <Slides>20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Standarddesign</vt:lpstr>
      <vt:lpstr>Acrobat Document</vt:lpstr>
      <vt:lpstr>Arbeitsblatt</vt:lpstr>
      <vt:lpstr>Diagramm</vt:lpstr>
      <vt:lpstr>PowerPoint-Präsentation</vt:lpstr>
      <vt:lpstr>Ergebnis 2018</vt:lpstr>
      <vt:lpstr>Ergebnisrechnung 2018</vt:lpstr>
      <vt:lpstr>Ergebnisplancontrolling 2018 </vt:lpstr>
      <vt:lpstr>Ergebnisplancontrolling 2018</vt:lpstr>
      <vt:lpstr>Ergebnisplancontrolling 2018</vt:lpstr>
      <vt:lpstr>Haushalt 2019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Ausblick</vt:lpstr>
      <vt:lpstr>Risiken</vt:lpstr>
      <vt:lpstr>Gewerbesteuer</vt:lpstr>
      <vt:lpstr>Schlüsselzuweisungen</vt:lpstr>
      <vt:lpstr>PowerPoint-Präsentation</vt:lpstr>
    </vt:vector>
  </TitlesOfParts>
  <Company>OGM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Middendorf</dc:creator>
  <cp:lastModifiedBy>Sandra Kocks </cp:lastModifiedBy>
  <cp:revision>900</cp:revision>
  <cp:lastPrinted>2019-03-21T09:29:51Z</cp:lastPrinted>
  <dcterms:created xsi:type="dcterms:W3CDTF">2006-02-21T13:47:23Z</dcterms:created>
  <dcterms:modified xsi:type="dcterms:W3CDTF">2019-03-21T09:52:02Z</dcterms:modified>
</cp:coreProperties>
</file>